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311" r:id="rId5"/>
    <p:sldId id="318" r:id="rId6"/>
    <p:sldId id="313" r:id="rId7"/>
    <p:sldId id="315" r:id="rId8"/>
    <p:sldId id="314" r:id="rId9"/>
    <p:sldId id="317" r:id="rId10"/>
    <p:sldId id="300" r:id="rId11"/>
    <p:sldId id="328" r:id="rId12"/>
    <p:sldId id="319" r:id="rId13"/>
    <p:sldId id="326" r:id="rId14"/>
    <p:sldId id="325" r:id="rId15"/>
    <p:sldId id="302" r:id="rId16"/>
    <p:sldId id="320" r:id="rId17"/>
    <p:sldId id="298" r:id="rId18"/>
    <p:sldId id="305" r:id="rId19"/>
    <p:sldId id="307" r:id="rId20"/>
    <p:sldId id="321" r:id="rId21"/>
    <p:sldId id="308" r:id="rId22"/>
    <p:sldId id="327" r:id="rId23"/>
    <p:sldId id="324" r:id="rId24"/>
    <p:sldId id="309" r:id="rId25"/>
    <p:sldId id="310" r:id="rId26"/>
    <p:sldId id="330" r:id="rId27"/>
    <p:sldId id="331" r:id="rId28"/>
    <p:sldId id="329" r:id="rId29"/>
    <p:sldId id="259" r:id="rId30"/>
    <p:sldId id="263" r:id="rId31"/>
    <p:sldId id="264" r:id="rId32"/>
    <p:sldId id="260" r:id="rId33"/>
    <p:sldId id="265" r:id="rId34"/>
    <p:sldId id="333" r:id="rId35"/>
    <p:sldId id="334" r:id="rId36"/>
    <p:sldId id="335" r:id="rId37"/>
    <p:sldId id="336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2B000"/>
    <a:srgbClr val="99CC00"/>
    <a:srgbClr val="9ECF31"/>
    <a:srgbClr val="89CC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7439CA6-576A-4265-A2E1-C34B484CFFEC}" v="2" dt="2025-05-28T04:38:38.5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11"/>
    <p:restoredTop sz="94650"/>
  </p:normalViewPr>
  <p:slideViewPr>
    <p:cSldViewPr snapToGrid="0" snapToObjects="1">
      <p:cViewPr varScale="1">
        <p:scale>
          <a:sx n="60" d="100"/>
          <a:sy n="60" d="100"/>
        </p:scale>
        <p:origin x="96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104" d="100"/>
          <a:sy n="104" d="100"/>
        </p:scale>
        <p:origin x="324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jorie Nakama" userId="96502ef3-5988-44f3-a8bb-e11b1b831af3" providerId="ADAL" clId="{ED798CD8-14A8-4117-901D-845C4D746B22}"/>
    <pc:docChg chg="custSel modSld">
      <pc:chgData name="Marjorie Nakama" userId="96502ef3-5988-44f3-a8bb-e11b1b831af3" providerId="ADAL" clId="{ED798CD8-14A8-4117-901D-845C4D746B22}" dt="2025-05-28T04:38:09.067" v="0" actId="478"/>
      <pc:docMkLst>
        <pc:docMk/>
      </pc:docMkLst>
      <pc:sldChg chg="delSp mod">
        <pc:chgData name="Marjorie Nakama" userId="96502ef3-5988-44f3-a8bb-e11b1b831af3" providerId="ADAL" clId="{ED798CD8-14A8-4117-901D-845C4D746B22}" dt="2025-05-28T04:38:09.067" v="0" actId="478"/>
        <pc:sldMkLst>
          <pc:docMk/>
          <pc:sldMk cId="2202751678" sldId="335"/>
        </pc:sldMkLst>
        <pc:picChg chg="del">
          <ac:chgData name="Marjorie Nakama" userId="96502ef3-5988-44f3-a8bb-e11b1b831af3" providerId="ADAL" clId="{ED798CD8-14A8-4117-901D-845C4D746B22}" dt="2025-05-28T04:38:09.067" v="0" actId="478"/>
          <ac:picMkLst>
            <pc:docMk/>
            <pc:sldMk cId="2202751678" sldId="335"/>
            <ac:picMk id="7" creationId="{B2B78A2D-4D91-901A-0CC4-575D1BA53A4E}"/>
          </ac:picMkLst>
        </pc:picChg>
      </pc:sldChg>
    </pc:docChg>
  </pc:docChgLst>
  <pc:docChgLst>
    <pc:chgData name="Marjorie Nakama" userId="96502ef3-5988-44f3-a8bb-e11b1b831af3" providerId="ADAL" clId="{6D085738-44B9-49F2-A20A-BD19AF8C5C68}"/>
    <pc:docChg chg="delSld">
      <pc:chgData name="Marjorie Nakama" userId="96502ef3-5988-44f3-a8bb-e11b1b831af3" providerId="ADAL" clId="{6D085738-44B9-49F2-A20A-BD19AF8C5C68}" dt="2025-05-28T04:37:02.741" v="5" actId="47"/>
      <pc:docMkLst>
        <pc:docMk/>
      </pc:docMkLst>
      <pc:sldChg chg="del">
        <pc:chgData name="Marjorie Nakama" userId="96502ef3-5988-44f3-a8bb-e11b1b831af3" providerId="ADAL" clId="{6D085738-44B9-49F2-A20A-BD19AF8C5C68}" dt="2025-05-28T04:36:10.768" v="0" actId="47"/>
        <pc:sldMkLst>
          <pc:docMk/>
          <pc:sldMk cId="2914783236" sldId="256"/>
        </pc:sldMkLst>
      </pc:sldChg>
      <pc:sldChg chg="del">
        <pc:chgData name="Marjorie Nakama" userId="96502ef3-5988-44f3-a8bb-e11b1b831af3" providerId="ADAL" clId="{6D085738-44B9-49F2-A20A-BD19AF8C5C68}" dt="2025-05-28T04:37:02.741" v="5" actId="47"/>
        <pc:sldMkLst>
          <pc:docMk/>
          <pc:sldMk cId="4022472674" sldId="287"/>
        </pc:sldMkLst>
      </pc:sldChg>
      <pc:sldChg chg="del">
        <pc:chgData name="Marjorie Nakama" userId="96502ef3-5988-44f3-a8bb-e11b1b831af3" providerId="ADAL" clId="{6D085738-44B9-49F2-A20A-BD19AF8C5C68}" dt="2025-05-28T04:36:11.371" v="1" actId="47"/>
        <pc:sldMkLst>
          <pc:docMk/>
          <pc:sldMk cId="2664747873" sldId="297"/>
        </pc:sldMkLst>
      </pc:sldChg>
      <pc:sldChg chg="del">
        <pc:chgData name="Marjorie Nakama" userId="96502ef3-5988-44f3-a8bb-e11b1b831af3" providerId="ADAL" clId="{6D085738-44B9-49F2-A20A-BD19AF8C5C68}" dt="2025-05-28T04:36:12.516" v="2" actId="47"/>
        <pc:sldMkLst>
          <pc:docMk/>
          <pc:sldMk cId="2683680926" sldId="312"/>
        </pc:sldMkLst>
      </pc:sldChg>
      <pc:sldChg chg="del">
        <pc:chgData name="Marjorie Nakama" userId="96502ef3-5988-44f3-a8bb-e11b1b831af3" providerId="ADAL" clId="{6D085738-44B9-49F2-A20A-BD19AF8C5C68}" dt="2025-05-28T04:36:36.536" v="4" actId="47"/>
        <pc:sldMkLst>
          <pc:docMk/>
          <pc:sldMk cId="251065428" sldId="322"/>
        </pc:sldMkLst>
      </pc:sldChg>
      <pc:sldChg chg="del">
        <pc:chgData name="Marjorie Nakama" userId="96502ef3-5988-44f3-a8bb-e11b1b831af3" providerId="ADAL" clId="{6D085738-44B9-49F2-A20A-BD19AF8C5C68}" dt="2025-05-28T04:36:35.212" v="3" actId="47"/>
        <pc:sldMkLst>
          <pc:docMk/>
          <pc:sldMk cId="2418618795" sldId="323"/>
        </pc:sldMkLst>
      </pc:sldChg>
    </pc:docChg>
  </pc:docChgLst>
  <pc:docChgLst>
    <pc:chgData name="Marjorie Nakama" userId="96502ef3-5988-44f3-a8bb-e11b1b831af3" providerId="ADAL" clId="{77439CA6-576A-4265-A2E1-C34B484CFFEC}"/>
    <pc:docChg chg="custSel modSld">
      <pc:chgData name="Marjorie Nakama" userId="96502ef3-5988-44f3-a8bb-e11b1b831af3" providerId="ADAL" clId="{77439CA6-576A-4265-A2E1-C34B484CFFEC}" dt="2025-05-28T04:38:46.720" v="2" actId="478"/>
      <pc:docMkLst>
        <pc:docMk/>
      </pc:docMkLst>
      <pc:sldChg chg="delSp modSp mod">
        <pc:chgData name="Marjorie Nakama" userId="96502ef3-5988-44f3-a8bb-e11b1b831af3" providerId="ADAL" clId="{77439CA6-576A-4265-A2E1-C34B484CFFEC}" dt="2025-05-28T04:38:46.720" v="2" actId="478"/>
        <pc:sldMkLst>
          <pc:docMk/>
          <pc:sldMk cId="384888731" sldId="314"/>
        </pc:sldMkLst>
        <pc:picChg chg="del">
          <ac:chgData name="Marjorie Nakama" userId="96502ef3-5988-44f3-a8bb-e11b1b831af3" providerId="ADAL" clId="{77439CA6-576A-4265-A2E1-C34B484CFFEC}" dt="2025-05-28T04:38:46.720" v="2" actId="478"/>
          <ac:picMkLst>
            <pc:docMk/>
            <pc:sldMk cId="384888731" sldId="314"/>
            <ac:picMk id="8" creationId="{2FBD40C0-EB65-15E0-0FA3-672D4C3EFDCB}"/>
          </ac:picMkLst>
        </pc:picChg>
        <pc:picChg chg="del">
          <ac:chgData name="Marjorie Nakama" userId="96502ef3-5988-44f3-a8bb-e11b1b831af3" providerId="ADAL" clId="{77439CA6-576A-4265-A2E1-C34B484CFFEC}" dt="2025-05-28T04:38:35.847" v="0" actId="478"/>
          <ac:picMkLst>
            <pc:docMk/>
            <pc:sldMk cId="384888731" sldId="314"/>
            <ac:picMk id="2058" creationId="{0FB86BC4-BDBA-074E-32DC-55BFCFC5E4DA}"/>
          </ac:picMkLst>
        </pc:picChg>
        <pc:picChg chg="mod">
          <ac:chgData name="Marjorie Nakama" userId="96502ef3-5988-44f3-a8bb-e11b1b831af3" providerId="ADAL" clId="{77439CA6-576A-4265-A2E1-C34B484CFFEC}" dt="2025-05-28T04:38:38.530" v="1" actId="1076"/>
          <ac:picMkLst>
            <pc:docMk/>
            <pc:sldMk cId="384888731" sldId="314"/>
            <ac:picMk id="2060" creationId="{AB9C7DA6-41E0-8D6A-D99D-06F5AF61F899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A78737-3F90-4A8C-AFCD-7FC6EC07E29C}" type="doc">
      <dgm:prSet loTypeId="urn:microsoft.com/office/officeart/2005/8/layout/bProcess3" loCatId="process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s-PE"/>
        </a:p>
      </dgm:t>
    </dgm:pt>
    <dgm:pt modelId="{6B99594C-3CEB-4A11-8B85-55A240854917}">
      <dgm:prSet phldrT="[Texto]"/>
      <dgm:spPr/>
      <dgm:t>
        <a:bodyPr/>
        <a:lstStyle/>
        <a:p>
          <a:r>
            <a:rPr lang="es-PE" dirty="0" err="1"/>
            <a:t>Cleaning</a:t>
          </a:r>
          <a:r>
            <a:rPr lang="es-PE" dirty="0"/>
            <a:t> </a:t>
          </a:r>
        </a:p>
      </dgm:t>
    </dgm:pt>
    <dgm:pt modelId="{A426E903-1D63-4AD9-8CEF-4A0CB635D1A8}" type="parTrans" cxnId="{4F8C2167-3E80-4F86-9352-F96862D0C70A}">
      <dgm:prSet/>
      <dgm:spPr/>
      <dgm:t>
        <a:bodyPr/>
        <a:lstStyle/>
        <a:p>
          <a:endParaRPr lang="es-PE"/>
        </a:p>
      </dgm:t>
    </dgm:pt>
    <dgm:pt modelId="{E05FF620-2DA3-4BC8-A87F-07227DB40597}" type="sibTrans" cxnId="{4F8C2167-3E80-4F86-9352-F96862D0C70A}">
      <dgm:prSet/>
      <dgm:spPr/>
      <dgm:t>
        <a:bodyPr/>
        <a:lstStyle/>
        <a:p>
          <a:endParaRPr lang="es-PE"/>
        </a:p>
      </dgm:t>
    </dgm:pt>
    <dgm:pt modelId="{4BE21E5E-7D0F-4B61-9B12-02CC17A96A19}">
      <dgm:prSet phldrT="[Texto]"/>
      <dgm:spPr/>
      <dgm:t>
        <a:bodyPr/>
        <a:lstStyle/>
        <a:p>
          <a:r>
            <a:rPr lang="es-PE" dirty="0" err="1"/>
            <a:t>Drying</a:t>
          </a:r>
          <a:endParaRPr lang="es-PE" dirty="0"/>
        </a:p>
      </dgm:t>
    </dgm:pt>
    <dgm:pt modelId="{02A3D1F9-206B-4758-BF09-5FD9890940E7}" type="parTrans" cxnId="{837BAF65-1521-4661-80C9-D086543D4230}">
      <dgm:prSet/>
      <dgm:spPr/>
      <dgm:t>
        <a:bodyPr/>
        <a:lstStyle/>
        <a:p>
          <a:endParaRPr lang="es-PE"/>
        </a:p>
      </dgm:t>
    </dgm:pt>
    <dgm:pt modelId="{85F3BE56-9442-4D95-974E-D39A6A9A13D6}" type="sibTrans" cxnId="{837BAF65-1521-4661-80C9-D086543D4230}">
      <dgm:prSet/>
      <dgm:spPr/>
      <dgm:t>
        <a:bodyPr/>
        <a:lstStyle/>
        <a:p>
          <a:endParaRPr lang="es-PE"/>
        </a:p>
      </dgm:t>
    </dgm:pt>
    <dgm:pt modelId="{13F9F4DF-0D68-4DE6-9685-BBAC17497C19}">
      <dgm:prSet phldrT="[Texto]"/>
      <dgm:spPr/>
      <dgm:t>
        <a:bodyPr/>
        <a:lstStyle/>
        <a:p>
          <a:r>
            <a:rPr lang="es-PE" dirty="0" err="1"/>
            <a:t>Hulling</a:t>
          </a:r>
          <a:endParaRPr lang="es-PE" dirty="0"/>
        </a:p>
      </dgm:t>
    </dgm:pt>
    <dgm:pt modelId="{6CEA77C3-836C-4251-9F89-B70D966B63FD}" type="parTrans" cxnId="{2CF7657D-650F-49C2-BD2A-03E7411C9F2A}">
      <dgm:prSet/>
      <dgm:spPr/>
      <dgm:t>
        <a:bodyPr/>
        <a:lstStyle/>
        <a:p>
          <a:endParaRPr lang="es-PE"/>
        </a:p>
      </dgm:t>
    </dgm:pt>
    <dgm:pt modelId="{32027DC3-2D5D-4F45-8CCC-0D5A2289B1D9}" type="sibTrans" cxnId="{2CF7657D-650F-49C2-BD2A-03E7411C9F2A}">
      <dgm:prSet/>
      <dgm:spPr/>
      <dgm:t>
        <a:bodyPr/>
        <a:lstStyle/>
        <a:p>
          <a:endParaRPr lang="es-PE"/>
        </a:p>
      </dgm:t>
    </dgm:pt>
    <dgm:pt modelId="{D9D29748-8A21-48C2-BFD3-72D70DC52C20}">
      <dgm:prSet phldrT="[Texto]"/>
      <dgm:spPr/>
      <dgm:t>
        <a:bodyPr/>
        <a:lstStyle/>
        <a:p>
          <a:r>
            <a:rPr lang="es-PE" dirty="0" err="1"/>
            <a:t>Milling</a:t>
          </a:r>
          <a:endParaRPr lang="es-PE" dirty="0"/>
        </a:p>
      </dgm:t>
    </dgm:pt>
    <dgm:pt modelId="{CC115466-D002-40FA-9C79-D4B94F2D11FE}" type="parTrans" cxnId="{5C942305-1838-4E6B-A5F8-B577F30CDC64}">
      <dgm:prSet/>
      <dgm:spPr/>
      <dgm:t>
        <a:bodyPr/>
        <a:lstStyle/>
        <a:p>
          <a:endParaRPr lang="es-PE"/>
        </a:p>
      </dgm:t>
    </dgm:pt>
    <dgm:pt modelId="{7CA4C93B-E0E6-4943-A279-E18C757FC0CD}" type="sibTrans" cxnId="{5C942305-1838-4E6B-A5F8-B577F30CDC64}">
      <dgm:prSet/>
      <dgm:spPr/>
      <dgm:t>
        <a:bodyPr/>
        <a:lstStyle/>
        <a:p>
          <a:endParaRPr lang="es-PE"/>
        </a:p>
      </dgm:t>
    </dgm:pt>
    <dgm:pt modelId="{C0B1145D-9395-4DDF-AAA6-A1EFC213DEE2}">
      <dgm:prSet phldrT="[Texto]"/>
      <dgm:spPr/>
      <dgm:t>
        <a:bodyPr/>
        <a:lstStyle/>
        <a:p>
          <a:r>
            <a:rPr lang="es-PE" dirty="0"/>
            <a:t>Rice </a:t>
          </a:r>
          <a:r>
            <a:rPr lang="en-US" noProof="0" dirty="0"/>
            <a:t>whitening</a:t>
          </a:r>
        </a:p>
      </dgm:t>
    </dgm:pt>
    <dgm:pt modelId="{AE54E13F-1869-4ED9-88EC-A6742C0C22D7}" type="parTrans" cxnId="{36FE60D0-9DE3-4BB3-A55B-A4A07367A22F}">
      <dgm:prSet/>
      <dgm:spPr/>
      <dgm:t>
        <a:bodyPr/>
        <a:lstStyle/>
        <a:p>
          <a:endParaRPr lang="es-PE"/>
        </a:p>
      </dgm:t>
    </dgm:pt>
    <dgm:pt modelId="{D2B85A4F-45EF-4F26-BA80-6B1E8A1150A1}" type="sibTrans" cxnId="{36FE60D0-9DE3-4BB3-A55B-A4A07367A22F}">
      <dgm:prSet/>
      <dgm:spPr/>
      <dgm:t>
        <a:bodyPr/>
        <a:lstStyle/>
        <a:p>
          <a:endParaRPr lang="es-PE"/>
        </a:p>
      </dgm:t>
    </dgm:pt>
    <dgm:pt modelId="{96BFC201-73BA-4B40-AF54-571EB787F531}">
      <dgm:prSet phldrT="[Texto]"/>
      <dgm:spPr/>
      <dgm:t>
        <a:bodyPr/>
        <a:lstStyle/>
        <a:p>
          <a:r>
            <a:rPr lang="es-PE" dirty="0" err="1"/>
            <a:t>Polishing</a:t>
          </a:r>
          <a:endParaRPr lang="es-PE" dirty="0"/>
        </a:p>
      </dgm:t>
    </dgm:pt>
    <dgm:pt modelId="{239FBC34-0076-4A1A-9F9A-C1D371510652}" type="parTrans" cxnId="{6C104F28-2854-48DF-8D7F-5B87E6A64C8B}">
      <dgm:prSet/>
      <dgm:spPr/>
      <dgm:t>
        <a:bodyPr/>
        <a:lstStyle/>
        <a:p>
          <a:endParaRPr lang="es-PE"/>
        </a:p>
      </dgm:t>
    </dgm:pt>
    <dgm:pt modelId="{FC0A6B5C-E8CD-4D6F-A56B-B78FF5D59347}" type="sibTrans" cxnId="{6C104F28-2854-48DF-8D7F-5B87E6A64C8B}">
      <dgm:prSet/>
      <dgm:spPr/>
      <dgm:t>
        <a:bodyPr/>
        <a:lstStyle/>
        <a:p>
          <a:endParaRPr lang="es-PE"/>
        </a:p>
      </dgm:t>
    </dgm:pt>
    <dgm:pt modelId="{3FA4DBE1-CB36-4328-8818-F4E8B0DE54B4}">
      <dgm:prSet phldrT="[Texto]"/>
      <dgm:spPr/>
      <dgm:t>
        <a:bodyPr/>
        <a:lstStyle/>
        <a:p>
          <a:r>
            <a:rPr lang="es-PE" dirty="0" err="1"/>
            <a:t>Grading</a:t>
          </a:r>
          <a:endParaRPr lang="es-PE" dirty="0"/>
        </a:p>
      </dgm:t>
    </dgm:pt>
    <dgm:pt modelId="{489A1ECB-7595-4C1A-9480-7315BA8973EE}" type="parTrans" cxnId="{0EA54FA6-76FB-4C00-B2CB-8B19E1A1DEA6}">
      <dgm:prSet/>
      <dgm:spPr/>
      <dgm:t>
        <a:bodyPr/>
        <a:lstStyle/>
        <a:p>
          <a:endParaRPr lang="es-PE"/>
        </a:p>
      </dgm:t>
    </dgm:pt>
    <dgm:pt modelId="{9F3F2509-6459-40EE-89F5-3E0C9B32EED8}" type="sibTrans" cxnId="{0EA54FA6-76FB-4C00-B2CB-8B19E1A1DEA6}">
      <dgm:prSet/>
      <dgm:spPr/>
      <dgm:t>
        <a:bodyPr/>
        <a:lstStyle/>
        <a:p>
          <a:endParaRPr lang="es-PE"/>
        </a:p>
      </dgm:t>
    </dgm:pt>
    <dgm:pt modelId="{E5A3F6B1-8697-4C6F-A701-AB3463B39A97}">
      <dgm:prSet phldrT="[Texto]"/>
      <dgm:spPr/>
      <dgm:t>
        <a:bodyPr/>
        <a:lstStyle/>
        <a:p>
          <a:r>
            <a:rPr lang="es-PE" dirty="0" err="1"/>
            <a:t>Packing</a:t>
          </a:r>
          <a:endParaRPr lang="es-PE" dirty="0"/>
        </a:p>
      </dgm:t>
    </dgm:pt>
    <dgm:pt modelId="{98B9C0BB-26F4-489A-951D-979D89B58DE1}" type="parTrans" cxnId="{5F4196E4-3584-4FE8-9863-798C15F41629}">
      <dgm:prSet/>
      <dgm:spPr/>
      <dgm:t>
        <a:bodyPr/>
        <a:lstStyle/>
        <a:p>
          <a:endParaRPr lang="es-PE"/>
        </a:p>
      </dgm:t>
    </dgm:pt>
    <dgm:pt modelId="{5E9397F7-C298-4B7F-8658-28E629626543}" type="sibTrans" cxnId="{5F4196E4-3584-4FE8-9863-798C15F41629}">
      <dgm:prSet/>
      <dgm:spPr/>
      <dgm:t>
        <a:bodyPr/>
        <a:lstStyle/>
        <a:p>
          <a:endParaRPr lang="es-PE"/>
        </a:p>
      </dgm:t>
    </dgm:pt>
    <dgm:pt modelId="{9012FE64-CB41-4432-AE40-22DEE88BCE02}" type="pres">
      <dgm:prSet presAssocID="{79A78737-3F90-4A8C-AFCD-7FC6EC07E29C}" presName="Name0" presStyleCnt="0">
        <dgm:presLayoutVars>
          <dgm:dir/>
          <dgm:resizeHandles val="exact"/>
        </dgm:presLayoutVars>
      </dgm:prSet>
      <dgm:spPr/>
    </dgm:pt>
    <dgm:pt modelId="{F92298F3-B98C-4E09-87FB-6F1344E95873}" type="pres">
      <dgm:prSet presAssocID="{6B99594C-3CEB-4A11-8B85-55A240854917}" presName="node" presStyleLbl="node1" presStyleIdx="0" presStyleCnt="8">
        <dgm:presLayoutVars>
          <dgm:bulletEnabled val="1"/>
        </dgm:presLayoutVars>
      </dgm:prSet>
      <dgm:spPr/>
    </dgm:pt>
    <dgm:pt modelId="{2AD7D99A-CEA7-40A6-8D1B-D94986170FE3}" type="pres">
      <dgm:prSet presAssocID="{E05FF620-2DA3-4BC8-A87F-07227DB40597}" presName="sibTrans" presStyleLbl="sibTrans1D1" presStyleIdx="0" presStyleCnt="7"/>
      <dgm:spPr/>
    </dgm:pt>
    <dgm:pt modelId="{0BD67F31-AA4F-44C3-B74F-29E5FE8D9E38}" type="pres">
      <dgm:prSet presAssocID="{E05FF620-2DA3-4BC8-A87F-07227DB40597}" presName="connectorText" presStyleLbl="sibTrans1D1" presStyleIdx="0" presStyleCnt="7"/>
      <dgm:spPr/>
    </dgm:pt>
    <dgm:pt modelId="{5743939C-57D9-4947-B32A-9980AE555FA4}" type="pres">
      <dgm:prSet presAssocID="{4BE21E5E-7D0F-4B61-9B12-02CC17A96A19}" presName="node" presStyleLbl="node1" presStyleIdx="1" presStyleCnt="8">
        <dgm:presLayoutVars>
          <dgm:bulletEnabled val="1"/>
        </dgm:presLayoutVars>
      </dgm:prSet>
      <dgm:spPr/>
    </dgm:pt>
    <dgm:pt modelId="{BDCA599F-1B22-4CE3-A5D5-404563F32411}" type="pres">
      <dgm:prSet presAssocID="{85F3BE56-9442-4D95-974E-D39A6A9A13D6}" presName="sibTrans" presStyleLbl="sibTrans1D1" presStyleIdx="1" presStyleCnt="7"/>
      <dgm:spPr/>
    </dgm:pt>
    <dgm:pt modelId="{17AF1236-C802-47C7-829D-A659E729188A}" type="pres">
      <dgm:prSet presAssocID="{85F3BE56-9442-4D95-974E-D39A6A9A13D6}" presName="connectorText" presStyleLbl="sibTrans1D1" presStyleIdx="1" presStyleCnt="7"/>
      <dgm:spPr/>
    </dgm:pt>
    <dgm:pt modelId="{F0ECD2C7-F14B-486E-9BFC-D4BA84934927}" type="pres">
      <dgm:prSet presAssocID="{13F9F4DF-0D68-4DE6-9685-BBAC17497C19}" presName="node" presStyleLbl="node1" presStyleIdx="2" presStyleCnt="8">
        <dgm:presLayoutVars>
          <dgm:bulletEnabled val="1"/>
        </dgm:presLayoutVars>
      </dgm:prSet>
      <dgm:spPr/>
    </dgm:pt>
    <dgm:pt modelId="{AA8F8BBB-09BF-4C34-A1BC-0BDEBB1EFC1E}" type="pres">
      <dgm:prSet presAssocID="{32027DC3-2D5D-4F45-8CCC-0D5A2289B1D9}" presName="sibTrans" presStyleLbl="sibTrans1D1" presStyleIdx="2" presStyleCnt="7"/>
      <dgm:spPr/>
    </dgm:pt>
    <dgm:pt modelId="{82EE6BD7-CB27-41A8-B073-070E93975584}" type="pres">
      <dgm:prSet presAssocID="{32027DC3-2D5D-4F45-8CCC-0D5A2289B1D9}" presName="connectorText" presStyleLbl="sibTrans1D1" presStyleIdx="2" presStyleCnt="7"/>
      <dgm:spPr/>
    </dgm:pt>
    <dgm:pt modelId="{DA108A66-A763-41D6-A049-D995718C9911}" type="pres">
      <dgm:prSet presAssocID="{D9D29748-8A21-48C2-BFD3-72D70DC52C20}" presName="node" presStyleLbl="node1" presStyleIdx="3" presStyleCnt="8">
        <dgm:presLayoutVars>
          <dgm:bulletEnabled val="1"/>
        </dgm:presLayoutVars>
      </dgm:prSet>
      <dgm:spPr/>
    </dgm:pt>
    <dgm:pt modelId="{381FDE18-A11C-4AFB-954B-C9520E1B7F10}" type="pres">
      <dgm:prSet presAssocID="{7CA4C93B-E0E6-4943-A279-E18C757FC0CD}" presName="sibTrans" presStyleLbl="sibTrans1D1" presStyleIdx="3" presStyleCnt="7"/>
      <dgm:spPr/>
    </dgm:pt>
    <dgm:pt modelId="{D1F4E3AC-938A-4A52-8F93-4AA934209B9B}" type="pres">
      <dgm:prSet presAssocID="{7CA4C93B-E0E6-4943-A279-E18C757FC0CD}" presName="connectorText" presStyleLbl="sibTrans1D1" presStyleIdx="3" presStyleCnt="7"/>
      <dgm:spPr/>
    </dgm:pt>
    <dgm:pt modelId="{225AEAA0-125B-46B0-B580-1A5E9C1B376F}" type="pres">
      <dgm:prSet presAssocID="{C0B1145D-9395-4DDF-AAA6-A1EFC213DEE2}" presName="node" presStyleLbl="node1" presStyleIdx="4" presStyleCnt="8">
        <dgm:presLayoutVars>
          <dgm:bulletEnabled val="1"/>
        </dgm:presLayoutVars>
      </dgm:prSet>
      <dgm:spPr/>
    </dgm:pt>
    <dgm:pt modelId="{65F0FAE5-3FE4-4C38-B537-EE03AF3A1EB7}" type="pres">
      <dgm:prSet presAssocID="{D2B85A4F-45EF-4F26-BA80-6B1E8A1150A1}" presName="sibTrans" presStyleLbl="sibTrans1D1" presStyleIdx="4" presStyleCnt="7"/>
      <dgm:spPr/>
    </dgm:pt>
    <dgm:pt modelId="{526EE5E3-A6CC-4B1F-AC9B-B94C51C4DD6E}" type="pres">
      <dgm:prSet presAssocID="{D2B85A4F-45EF-4F26-BA80-6B1E8A1150A1}" presName="connectorText" presStyleLbl="sibTrans1D1" presStyleIdx="4" presStyleCnt="7"/>
      <dgm:spPr/>
    </dgm:pt>
    <dgm:pt modelId="{800AEC50-B446-4487-A4E8-C934861E9786}" type="pres">
      <dgm:prSet presAssocID="{96BFC201-73BA-4B40-AF54-571EB787F531}" presName="node" presStyleLbl="node1" presStyleIdx="5" presStyleCnt="8">
        <dgm:presLayoutVars>
          <dgm:bulletEnabled val="1"/>
        </dgm:presLayoutVars>
      </dgm:prSet>
      <dgm:spPr/>
    </dgm:pt>
    <dgm:pt modelId="{C847A6EB-1C2E-4857-B434-2C9A9C8E8685}" type="pres">
      <dgm:prSet presAssocID="{FC0A6B5C-E8CD-4D6F-A56B-B78FF5D59347}" presName="sibTrans" presStyleLbl="sibTrans1D1" presStyleIdx="5" presStyleCnt="7"/>
      <dgm:spPr/>
    </dgm:pt>
    <dgm:pt modelId="{D72A6937-634B-48A7-9EED-3621382B7BBA}" type="pres">
      <dgm:prSet presAssocID="{FC0A6B5C-E8CD-4D6F-A56B-B78FF5D59347}" presName="connectorText" presStyleLbl="sibTrans1D1" presStyleIdx="5" presStyleCnt="7"/>
      <dgm:spPr/>
    </dgm:pt>
    <dgm:pt modelId="{DBD3D1C6-262D-4766-90C3-B610DDCB1B01}" type="pres">
      <dgm:prSet presAssocID="{3FA4DBE1-CB36-4328-8818-F4E8B0DE54B4}" presName="node" presStyleLbl="node1" presStyleIdx="6" presStyleCnt="8">
        <dgm:presLayoutVars>
          <dgm:bulletEnabled val="1"/>
        </dgm:presLayoutVars>
      </dgm:prSet>
      <dgm:spPr/>
    </dgm:pt>
    <dgm:pt modelId="{1CB7B8FC-73BD-481C-AA7D-770FF78F3254}" type="pres">
      <dgm:prSet presAssocID="{9F3F2509-6459-40EE-89F5-3E0C9B32EED8}" presName="sibTrans" presStyleLbl="sibTrans1D1" presStyleIdx="6" presStyleCnt="7"/>
      <dgm:spPr/>
    </dgm:pt>
    <dgm:pt modelId="{A9DCA00E-305D-4FD5-AA98-61952D149596}" type="pres">
      <dgm:prSet presAssocID="{9F3F2509-6459-40EE-89F5-3E0C9B32EED8}" presName="connectorText" presStyleLbl="sibTrans1D1" presStyleIdx="6" presStyleCnt="7"/>
      <dgm:spPr/>
    </dgm:pt>
    <dgm:pt modelId="{ECEBBDBE-0549-446A-B636-E91C14BF89B3}" type="pres">
      <dgm:prSet presAssocID="{E5A3F6B1-8697-4C6F-A701-AB3463B39A97}" presName="node" presStyleLbl="node1" presStyleIdx="7" presStyleCnt="8">
        <dgm:presLayoutVars>
          <dgm:bulletEnabled val="1"/>
        </dgm:presLayoutVars>
      </dgm:prSet>
      <dgm:spPr/>
    </dgm:pt>
  </dgm:ptLst>
  <dgm:cxnLst>
    <dgm:cxn modelId="{9346EC02-76BE-42C9-959F-1CBD329DDB50}" type="presOf" srcId="{E05FF620-2DA3-4BC8-A87F-07227DB40597}" destId="{2AD7D99A-CEA7-40A6-8D1B-D94986170FE3}" srcOrd="0" destOrd="0" presId="urn:microsoft.com/office/officeart/2005/8/layout/bProcess3"/>
    <dgm:cxn modelId="{5C942305-1838-4E6B-A5F8-B577F30CDC64}" srcId="{79A78737-3F90-4A8C-AFCD-7FC6EC07E29C}" destId="{D9D29748-8A21-48C2-BFD3-72D70DC52C20}" srcOrd="3" destOrd="0" parTransId="{CC115466-D002-40FA-9C79-D4B94F2D11FE}" sibTransId="{7CA4C93B-E0E6-4943-A279-E18C757FC0CD}"/>
    <dgm:cxn modelId="{4F270807-5530-4DF1-A39A-1B6693FE692E}" type="presOf" srcId="{E5A3F6B1-8697-4C6F-A701-AB3463B39A97}" destId="{ECEBBDBE-0549-446A-B636-E91C14BF89B3}" srcOrd="0" destOrd="0" presId="urn:microsoft.com/office/officeart/2005/8/layout/bProcess3"/>
    <dgm:cxn modelId="{A6DF0714-B8CF-407F-BF51-6E19AD14ABB2}" type="presOf" srcId="{D9D29748-8A21-48C2-BFD3-72D70DC52C20}" destId="{DA108A66-A763-41D6-A049-D995718C9911}" srcOrd="0" destOrd="0" presId="urn:microsoft.com/office/officeart/2005/8/layout/bProcess3"/>
    <dgm:cxn modelId="{40BEAF24-BCEC-4DA3-8E0A-52CB3E2B7771}" type="presOf" srcId="{FC0A6B5C-E8CD-4D6F-A56B-B78FF5D59347}" destId="{C847A6EB-1C2E-4857-B434-2C9A9C8E8685}" srcOrd="0" destOrd="0" presId="urn:microsoft.com/office/officeart/2005/8/layout/bProcess3"/>
    <dgm:cxn modelId="{6C104F28-2854-48DF-8D7F-5B87E6A64C8B}" srcId="{79A78737-3F90-4A8C-AFCD-7FC6EC07E29C}" destId="{96BFC201-73BA-4B40-AF54-571EB787F531}" srcOrd="5" destOrd="0" parTransId="{239FBC34-0076-4A1A-9F9A-C1D371510652}" sibTransId="{FC0A6B5C-E8CD-4D6F-A56B-B78FF5D59347}"/>
    <dgm:cxn modelId="{6DB4F42B-7C15-4037-ABA6-4FEE56C403C6}" type="presOf" srcId="{7CA4C93B-E0E6-4943-A279-E18C757FC0CD}" destId="{D1F4E3AC-938A-4A52-8F93-4AA934209B9B}" srcOrd="1" destOrd="0" presId="urn:microsoft.com/office/officeart/2005/8/layout/bProcess3"/>
    <dgm:cxn modelId="{3611363B-5EBB-4C16-A169-84889950BC5F}" type="presOf" srcId="{E05FF620-2DA3-4BC8-A87F-07227DB40597}" destId="{0BD67F31-AA4F-44C3-B74F-29E5FE8D9E38}" srcOrd="1" destOrd="0" presId="urn:microsoft.com/office/officeart/2005/8/layout/bProcess3"/>
    <dgm:cxn modelId="{43EADA40-B135-41E1-ABDF-E0A9B120D6FA}" type="presOf" srcId="{85F3BE56-9442-4D95-974E-D39A6A9A13D6}" destId="{BDCA599F-1B22-4CE3-A5D5-404563F32411}" srcOrd="0" destOrd="0" presId="urn:microsoft.com/office/officeart/2005/8/layout/bProcess3"/>
    <dgm:cxn modelId="{837BAF65-1521-4661-80C9-D086543D4230}" srcId="{79A78737-3F90-4A8C-AFCD-7FC6EC07E29C}" destId="{4BE21E5E-7D0F-4B61-9B12-02CC17A96A19}" srcOrd="1" destOrd="0" parTransId="{02A3D1F9-206B-4758-BF09-5FD9890940E7}" sibTransId="{85F3BE56-9442-4D95-974E-D39A6A9A13D6}"/>
    <dgm:cxn modelId="{4F8C2167-3E80-4F86-9352-F96862D0C70A}" srcId="{79A78737-3F90-4A8C-AFCD-7FC6EC07E29C}" destId="{6B99594C-3CEB-4A11-8B85-55A240854917}" srcOrd="0" destOrd="0" parTransId="{A426E903-1D63-4AD9-8CEF-4A0CB635D1A8}" sibTransId="{E05FF620-2DA3-4BC8-A87F-07227DB40597}"/>
    <dgm:cxn modelId="{463AAC50-9537-40A1-9D32-E120077BE036}" type="presOf" srcId="{85F3BE56-9442-4D95-974E-D39A6A9A13D6}" destId="{17AF1236-C802-47C7-829D-A659E729188A}" srcOrd="1" destOrd="0" presId="urn:microsoft.com/office/officeart/2005/8/layout/bProcess3"/>
    <dgm:cxn modelId="{6C00C550-4DC2-43DD-97A3-14B29A911EA0}" type="presOf" srcId="{9F3F2509-6459-40EE-89F5-3E0C9B32EED8}" destId="{1CB7B8FC-73BD-481C-AA7D-770FF78F3254}" srcOrd="0" destOrd="0" presId="urn:microsoft.com/office/officeart/2005/8/layout/bProcess3"/>
    <dgm:cxn modelId="{8910FE7A-D2F9-4011-B1C6-8D621F74567F}" type="presOf" srcId="{6B99594C-3CEB-4A11-8B85-55A240854917}" destId="{F92298F3-B98C-4E09-87FB-6F1344E95873}" srcOrd="0" destOrd="0" presId="urn:microsoft.com/office/officeart/2005/8/layout/bProcess3"/>
    <dgm:cxn modelId="{2CF7657D-650F-49C2-BD2A-03E7411C9F2A}" srcId="{79A78737-3F90-4A8C-AFCD-7FC6EC07E29C}" destId="{13F9F4DF-0D68-4DE6-9685-BBAC17497C19}" srcOrd="2" destOrd="0" parTransId="{6CEA77C3-836C-4251-9F89-B70D966B63FD}" sibTransId="{32027DC3-2D5D-4F45-8CCC-0D5A2289B1D9}"/>
    <dgm:cxn modelId="{118E628F-D564-4A0D-B1E7-E6FDF54227FC}" type="presOf" srcId="{D2B85A4F-45EF-4F26-BA80-6B1E8A1150A1}" destId="{526EE5E3-A6CC-4B1F-AC9B-B94C51C4DD6E}" srcOrd="1" destOrd="0" presId="urn:microsoft.com/office/officeart/2005/8/layout/bProcess3"/>
    <dgm:cxn modelId="{74A93295-9CA0-4883-AC35-B005424202CA}" type="presOf" srcId="{9F3F2509-6459-40EE-89F5-3E0C9B32EED8}" destId="{A9DCA00E-305D-4FD5-AA98-61952D149596}" srcOrd="1" destOrd="0" presId="urn:microsoft.com/office/officeart/2005/8/layout/bProcess3"/>
    <dgm:cxn modelId="{E21D9498-F164-43D4-BC77-5DC9F78FCE51}" type="presOf" srcId="{13F9F4DF-0D68-4DE6-9685-BBAC17497C19}" destId="{F0ECD2C7-F14B-486E-9BFC-D4BA84934927}" srcOrd="0" destOrd="0" presId="urn:microsoft.com/office/officeart/2005/8/layout/bProcess3"/>
    <dgm:cxn modelId="{91F2379C-6B35-4960-979B-5C91C5E3983D}" type="presOf" srcId="{3FA4DBE1-CB36-4328-8818-F4E8B0DE54B4}" destId="{DBD3D1C6-262D-4766-90C3-B610DDCB1B01}" srcOrd="0" destOrd="0" presId="urn:microsoft.com/office/officeart/2005/8/layout/bProcess3"/>
    <dgm:cxn modelId="{FA2547A4-699D-43E8-B549-7BF488EA8715}" type="presOf" srcId="{FC0A6B5C-E8CD-4D6F-A56B-B78FF5D59347}" destId="{D72A6937-634B-48A7-9EED-3621382B7BBA}" srcOrd="1" destOrd="0" presId="urn:microsoft.com/office/officeart/2005/8/layout/bProcess3"/>
    <dgm:cxn modelId="{0EA54FA6-76FB-4C00-B2CB-8B19E1A1DEA6}" srcId="{79A78737-3F90-4A8C-AFCD-7FC6EC07E29C}" destId="{3FA4DBE1-CB36-4328-8818-F4E8B0DE54B4}" srcOrd="6" destOrd="0" parTransId="{489A1ECB-7595-4C1A-9480-7315BA8973EE}" sibTransId="{9F3F2509-6459-40EE-89F5-3E0C9B32EED8}"/>
    <dgm:cxn modelId="{36A9BFB1-DE9A-4274-8DB9-FEF8EC5969AD}" type="presOf" srcId="{D2B85A4F-45EF-4F26-BA80-6B1E8A1150A1}" destId="{65F0FAE5-3FE4-4C38-B537-EE03AF3A1EB7}" srcOrd="0" destOrd="0" presId="urn:microsoft.com/office/officeart/2005/8/layout/bProcess3"/>
    <dgm:cxn modelId="{CF93E6B1-5F7C-421F-BB82-675DD5A0303A}" type="presOf" srcId="{32027DC3-2D5D-4F45-8CCC-0D5A2289B1D9}" destId="{82EE6BD7-CB27-41A8-B073-070E93975584}" srcOrd="1" destOrd="0" presId="urn:microsoft.com/office/officeart/2005/8/layout/bProcess3"/>
    <dgm:cxn modelId="{85538CB2-7087-472C-B40E-AB9963CD4358}" type="presOf" srcId="{C0B1145D-9395-4DDF-AAA6-A1EFC213DEE2}" destId="{225AEAA0-125B-46B0-B580-1A5E9C1B376F}" srcOrd="0" destOrd="0" presId="urn:microsoft.com/office/officeart/2005/8/layout/bProcess3"/>
    <dgm:cxn modelId="{79BE01B4-87E6-41CE-A650-EC8286F46D52}" type="presOf" srcId="{4BE21E5E-7D0F-4B61-9B12-02CC17A96A19}" destId="{5743939C-57D9-4947-B32A-9980AE555FA4}" srcOrd="0" destOrd="0" presId="urn:microsoft.com/office/officeart/2005/8/layout/bProcess3"/>
    <dgm:cxn modelId="{6B4338C2-EC50-405E-9AB1-618CE98068AE}" type="presOf" srcId="{7CA4C93B-E0E6-4943-A279-E18C757FC0CD}" destId="{381FDE18-A11C-4AFB-954B-C9520E1B7F10}" srcOrd="0" destOrd="0" presId="urn:microsoft.com/office/officeart/2005/8/layout/bProcess3"/>
    <dgm:cxn modelId="{ED80CEC9-75DE-4DDE-9825-CF277EE1B439}" type="presOf" srcId="{96BFC201-73BA-4B40-AF54-571EB787F531}" destId="{800AEC50-B446-4487-A4E8-C934861E9786}" srcOrd="0" destOrd="0" presId="urn:microsoft.com/office/officeart/2005/8/layout/bProcess3"/>
    <dgm:cxn modelId="{36FE60D0-9DE3-4BB3-A55B-A4A07367A22F}" srcId="{79A78737-3F90-4A8C-AFCD-7FC6EC07E29C}" destId="{C0B1145D-9395-4DDF-AAA6-A1EFC213DEE2}" srcOrd="4" destOrd="0" parTransId="{AE54E13F-1869-4ED9-88EC-A6742C0C22D7}" sibTransId="{D2B85A4F-45EF-4F26-BA80-6B1E8A1150A1}"/>
    <dgm:cxn modelId="{5BB1E0D9-97ED-41FF-A4E0-CCF9412C4722}" type="presOf" srcId="{79A78737-3F90-4A8C-AFCD-7FC6EC07E29C}" destId="{9012FE64-CB41-4432-AE40-22DEE88BCE02}" srcOrd="0" destOrd="0" presId="urn:microsoft.com/office/officeart/2005/8/layout/bProcess3"/>
    <dgm:cxn modelId="{5F4196E4-3584-4FE8-9863-798C15F41629}" srcId="{79A78737-3F90-4A8C-AFCD-7FC6EC07E29C}" destId="{E5A3F6B1-8697-4C6F-A701-AB3463B39A97}" srcOrd="7" destOrd="0" parTransId="{98B9C0BB-26F4-489A-951D-979D89B58DE1}" sibTransId="{5E9397F7-C298-4B7F-8658-28E629626543}"/>
    <dgm:cxn modelId="{4D58D1ED-A933-4CE9-BD40-D1546C62849A}" type="presOf" srcId="{32027DC3-2D5D-4F45-8CCC-0D5A2289B1D9}" destId="{AA8F8BBB-09BF-4C34-A1BC-0BDEBB1EFC1E}" srcOrd="0" destOrd="0" presId="urn:microsoft.com/office/officeart/2005/8/layout/bProcess3"/>
    <dgm:cxn modelId="{5849643F-0873-4414-85B4-01BBFCAA59F6}" type="presParOf" srcId="{9012FE64-CB41-4432-AE40-22DEE88BCE02}" destId="{F92298F3-B98C-4E09-87FB-6F1344E95873}" srcOrd="0" destOrd="0" presId="urn:microsoft.com/office/officeart/2005/8/layout/bProcess3"/>
    <dgm:cxn modelId="{04A1AA6A-72B0-4055-BA88-22D6D1CBC2A9}" type="presParOf" srcId="{9012FE64-CB41-4432-AE40-22DEE88BCE02}" destId="{2AD7D99A-CEA7-40A6-8D1B-D94986170FE3}" srcOrd="1" destOrd="0" presId="urn:microsoft.com/office/officeart/2005/8/layout/bProcess3"/>
    <dgm:cxn modelId="{003D9628-EA9A-486D-BDAD-359961ABF2CC}" type="presParOf" srcId="{2AD7D99A-CEA7-40A6-8D1B-D94986170FE3}" destId="{0BD67F31-AA4F-44C3-B74F-29E5FE8D9E38}" srcOrd="0" destOrd="0" presId="urn:microsoft.com/office/officeart/2005/8/layout/bProcess3"/>
    <dgm:cxn modelId="{A9E60F3F-584F-42C1-BB67-644BDDA4DD14}" type="presParOf" srcId="{9012FE64-CB41-4432-AE40-22DEE88BCE02}" destId="{5743939C-57D9-4947-B32A-9980AE555FA4}" srcOrd="2" destOrd="0" presId="urn:microsoft.com/office/officeart/2005/8/layout/bProcess3"/>
    <dgm:cxn modelId="{911DF606-F56B-4841-ABE0-2B257B28836B}" type="presParOf" srcId="{9012FE64-CB41-4432-AE40-22DEE88BCE02}" destId="{BDCA599F-1B22-4CE3-A5D5-404563F32411}" srcOrd="3" destOrd="0" presId="urn:microsoft.com/office/officeart/2005/8/layout/bProcess3"/>
    <dgm:cxn modelId="{A5B5E6B2-DF60-4E04-9431-C09340A5A71E}" type="presParOf" srcId="{BDCA599F-1B22-4CE3-A5D5-404563F32411}" destId="{17AF1236-C802-47C7-829D-A659E729188A}" srcOrd="0" destOrd="0" presId="urn:microsoft.com/office/officeart/2005/8/layout/bProcess3"/>
    <dgm:cxn modelId="{FE4CBEBB-6A4A-42F9-80BB-A1AEEBC52D27}" type="presParOf" srcId="{9012FE64-CB41-4432-AE40-22DEE88BCE02}" destId="{F0ECD2C7-F14B-486E-9BFC-D4BA84934927}" srcOrd="4" destOrd="0" presId="urn:microsoft.com/office/officeart/2005/8/layout/bProcess3"/>
    <dgm:cxn modelId="{A6F50DF6-5C4A-4AD2-A303-19475505DCB7}" type="presParOf" srcId="{9012FE64-CB41-4432-AE40-22DEE88BCE02}" destId="{AA8F8BBB-09BF-4C34-A1BC-0BDEBB1EFC1E}" srcOrd="5" destOrd="0" presId="urn:microsoft.com/office/officeart/2005/8/layout/bProcess3"/>
    <dgm:cxn modelId="{863594E2-908A-4ADE-9F08-A8FCD0372779}" type="presParOf" srcId="{AA8F8BBB-09BF-4C34-A1BC-0BDEBB1EFC1E}" destId="{82EE6BD7-CB27-41A8-B073-070E93975584}" srcOrd="0" destOrd="0" presId="urn:microsoft.com/office/officeart/2005/8/layout/bProcess3"/>
    <dgm:cxn modelId="{C400D82C-BD19-44BD-8B90-8630FABA62E3}" type="presParOf" srcId="{9012FE64-CB41-4432-AE40-22DEE88BCE02}" destId="{DA108A66-A763-41D6-A049-D995718C9911}" srcOrd="6" destOrd="0" presId="urn:microsoft.com/office/officeart/2005/8/layout/bProcess3"/>
    <dgm:cxn modelId="{F1CEAC8A-8E0F-4E39-ABE0-68D7D5BF9E2D}" type="presParOf" srcId="{9012FE64-CB41-4432-AE40-22DEE88BCE02}" destId="{381FDE18-A11C-4AFB-954B-C9520E1B7F10}" srcOrd="7" destOrd="0" presId="urn:microsoft.com/office/officeart/2005/8/layout/bProcess3"/>
    <dgm:cxn modelId="{7510AE93-60EB-459A-BF8A-BD00F9682619}" type="presParOf" srcId="{381FDE18-A11C-4AFB-954B-C9520E1B7F10}" destId="{D1F4E3AC-938A-4A52-8F93-4AA934209B9B}" srcOrd="0" destOrd="0" presId="urn:microsoft.com/office/officeart/2005/8/layout/bProcess3"/>
    <dgm:cxn modelId="{F4C6E953-F9ED-49D5-982A-50F7A462FAD7}" type="presParOf" srcId="{9012FE64-CB41-4432-AE40-22DEE88BCE02}" destId="{225AEAA0-125B-46B0-B580-1A5E9C1B376F}" srcOrd="8" destOrd="0" presId="urn:microsoft.com/office/officeart/2005/8/layout/bProcess3"/>
    <dgm:cxn modelId="{E6CFDF90-A81A-4C96-8B44-B61E2FE1F779}" type="presParOf" srcId="{9012FE64-CB41-4432-AE40-22DEE88BCE02}" destId="{65F0FAE5-3FE4-4C38-B537-EE03AF3A1EB7}" srcOrd="9" destOrd="0" presId="urn:microsoft.com/office/officeart/2005/8/layout/bProcess3"/>
    <dgm:cxn modelId="{0F5C398E-F659-4D7F-A338-B0286A21A4AE}" type="presParOf" srcId="{65F0FAE5-3FE4-4C38-B537-EE03AF3A1EB7}" destId="{526EE5E3-A6CC-4B1F-AC9B-B94C51C4DD6E}" srcOrd="0" destOrd="0" presId="urn:microsoft.com/office/officeart/2005/8/layout/bProcess3"/>
    <dgm:cxn modelId="{05D2E19A-49C1-4011-9092-43521B505C8F}" type="presParOf" srcId="{9012FE64-CB41-4432-AE40-22DEE88BCE02}" destId="{800AEC50-B446-4487-A4E8-C934861E9786}" srcOrd="10" destOrd="0" presId="urn:microsoft.com/office/officeart/2005/8/layout/bProcess3"/>
    <dgm:cxn modelId="{D0E4FC79-5002-4A2E-9118-5F00A6E93AF8}" type="presParOf" srcId="{9012FE64-CB41-4432-AE40-22DEE88BCE02}" destId="{C847A6EB-1C2E-4857-B434-2C9A9C8E8685}" srcOrd="11" destOrd="0" presId="urn:microsoft.com/office/officeart/2005/8/layout/bProcess3"/>
    <dgm:cxn modelId="{8E786CA1-C8B7-44FE-9233-21284DC45D04}" type="presParOf" srcId="{C847A6EB-1C2E-4857-B434-2C9A9C8E8685}" destId="{D72A6937-634B-48A7-9EED-3621382B7BBA}" srcOrd="0" destOrd="0" presId="urn:microsoft.com/office/officeart/2005/8/layout/bProcess3"/>
    <dgm:cxn modelId="{57F34B75-F839-4262-9B8A-DA9693F81C4A}" type="presParOf" srcId="{9012FE64-CB41-4432-AE40-22DEE88BCE02}" destId="{DBD3D1C6-262D-4766-90C3-B610DDCB1B01}" srcOrd="12" destOrd="0" presId="urn:microsoft.com/office/officeart/2005/8/layout/bProcess3"/>
    <dgm:cxn modelId="{EA37594E-C988-443D-9619-730281C0FBAE}" type="presParOf" srcId="{9012FE64-CB41-4432-AE40-22DEE88BCE02}" destId="{1CB7B8FC-73BD-481C-AA7D-770FF78F3254}" srcOrd="13" destOrd="0" presId="urn:microsoft.com/office/officeart/2005/8/layout/bProcess3"/>
    <dgm:cxn modelId="{74968BAF-A1B3-43FE-A663-8412E5ADEF1E}" type="presParOf" srcId="{1CB7B8FC-73BD-481C-AA7D-770FF78F3254}" destId="{A9DCA00E-305D-4FD5-AA98-61952D149596}" srcOrd="0" destOrd="0" presId="urn:microsoft.com/office/officeart/2005/8/layout/bProcess3"/>
    <dgm:cxn modelId="{4D7280CF-A5C2-42F1-959B-838C82F1AE6B}" type="presParOf" srcId="{9012FE64-CB41-4432-AE40-22DEE88BCE02}" destId="{ECEBBDBE-0549-446A-B636-E91C14BF89B3}" srcOrd="14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D7D99A-CEA7-40A6-8D1B-D94986170FE3}">
      <dsp:nvSpPr>
        <dsp:cNvPr id="0" name=""/>
        <dsp:cNvSpPr/>
      </dsp:nvSpPr>
      <dsp:spPr>
        <a:xfrm>
          <a:off x="1942078" y="701831"/>
          <a:ext cx="4153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30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2138584" y="745321"/>
        <a:ext cx="22295" cy="4459"/>
      </dsp:txXfrm>
    </dsp:sp>
    <dsp:sp modelId="{F92298F3-B98C-4E09-87FB-6F1344E95873}">
      <dsp:nvSpPr>
        <dsp:cNvPr id="0" name=""/>
        <dsp:cNvSpPr/>
      </dsp:nvSpPr>
      <dsp:spPr>
        <a:xfrm>
          <a:off x="5150" y="165932"/>
          <a:ext cx="1938728" cy="11632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Cleaning</a:t>
          </a:r>
          <a:r>
            <a:rPr lang="es-PE" sz="2800" kern="1200" dirty="0"/>
            <a:t> </a:t>
          </a:r>
        </a:p>
      </dsp:txBody>
      <dsp:txXfrm>
        <a:off x="5150" y="165932"/>
        <a:ext cx="1938728" cy="1163236"/>
      </dsp:txXfrm>
    </dsp:sp>
    <dsp:sp modelId="{BDCA599F-1B22-4CE3-A5D5-404563F32411}">
      <dsp:nvSpPr>
        <dsp:cNvPr id="0" name=""/>
        <dsp:cNvSpPr/>
      </dsp:nvSpPr>
      <dsp:spPr>
        <a:xfrm>
          <a:off x="4326714" y="701831"/>
          <a:ext cx="4153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30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523220" y="745321"/>
        <a:ext cx="22295" cy="4459"/>
      </dsp:txXfrm>
    </dsp:sp>
    <dsp:sp modelId="{5743939C-57D9-4947-B32A-9980AE555FA4}">
      <dsp:nvSpPr>
        <dsp:cNvPr id="0" name=""/>
        <dsp:cNvSpPr/>
      </dsp:nvSpPr>
      <dsp:spPr>
        <a:xfrm>
          <a:off x="2389785" y="165932"/>
          <a:ext cx="1938728" cy="11632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Drying</a:t>
          </a:r>
          <a:endParaRPr lang="es-PE" sz="2800" kern="1200" dirty="0"/>
        </a:p>
      </dsp:txBody>
      <dsp:txXfrm>
        <a:off x="2389785" y="165932"/>
        <a:ext cx="1938728" cy="1163236"/>
      </dsp:txXfrm>
    </dsp:sp>
    <dsp:sp modelId="{AA8F8BBB-09BF-4C34-A1BC-0BDEBB1EFC1E}">
      <dsp:nvSpPr>
        <dsp:cNvPr id="0" name=""/>
        <dsp:cNvSpPr/>
      </dsp:nvSpPr>
      <dsp:spPr>
        <a:xfrm>
          <a:off x="974514" y="1327369"/>
          <a:ext cx="4769271" cy="415307"/>
        </a:xfrm>
        <a:custGeom>
          <a:avLst/>
          <a:gdLst/>
          <a:ahLst/>
          <a:cxnLst/>
          <a:rect l="0" t="0" r="0" b="0"/>
          <a:pathLst>
            <a:path>
              <a:moveTo>
                <a:pt x="4769271" y="0"/>
              </a:moveTo>
              <a:lnTo>
                <a:pt x="4769271" y="224753"/>
              </a:lnTo>
              <a:lnTo>
                <a:pt x="0" y="224753"/>
              </a:lnTo>
              <a:lnTo>
                <a:pt x="0" y="41530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3239398" y="1532793"/>
        <a:ext cx="239503" cy="4459"/>
      </dsp:txXfrm>
    </dsp:sp>
    <dsp:sp modelId="{F0ECD2C7-F14B-486E-9BFC-D4BA84934927}">
      <dsp:nvSpPr>
        <dsp:cNvPr id="0" name=""/>
        <dsp:cNvSpPr/>
      </dsp:nvSpPr>
      <dsp:spPr>
        <a:xfrm>
          <a:off x="4774421" y="165932"/>
          <a:ext cx="1938728" cy="11632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Hulling</a:t>
          </a:r>
          <a:endParaRPr lang="es-PE" sz="2800" kern="1200" dirty="0"/>
        </a:p>
      </dsp:txBody>
      <dsp:txXfrm>
        <a:off x="4774421" y="165932"/>
        <a:ext cx="1938728" cy="1163236"/>
      </dsp:txXfrm>
    </dsp:sp>
    <dsp:sp modelId="{381FDE18-A11C-4AFB-954B-C9520E1B7F10}">
      <dsp:nvSpPr>
        <dsp:cNvPr id="0" name=""/>
        <dsp:cNvSpPr/>
      </dsp:nvSpPr>
      <dsp:spPr>
        <a:xfrm>
          <a:off x="1942078" y="2310975"/>
          <a:ext cx="4153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30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2138584" y="2354465"/>
        <a:ext cx="22295" cy="4459"/>
      </dsp:txXfrm>
    </dsp:sp>
    <dsp:sp modelId="{DA108A66-A763-41D6-A049-D995718C9911}">
      <dsp:nvSpPr>
        <dsp:cNvPr id="0" name=""/>
        <dsp:cNvSpPr/>
      </dsp:nvSpPr>
      <dsp:spPr>
        <a:xfrm>
          <a:off x="5150" y="1775077"/>
          <a:ext cx="1938728" cy="11632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Milling</a:t>
          </a:r>
          <a:endParaRPr lang="es-PE" sz="2800" kern="1200" dirty="0"/>
        </a:p>
      </dsp:txBody>
      <dsp:txXfrm>
        <a:off x="5150" y="1775077"/>
        <a:ext cx="1938728" cy="1163236"/>
      </dsp:txXfrm>
    </dsp:sp>
    <dsp:sp modelId="{65F0FAE5-3FE4-4C38-B537-EE03AF3A1EB7}">
      <dsp:nvSpPr>
        <dsp:cNvPr id="0" name=""/>
        <dsp:cNvSpPr/>
      </dsp:nvSpPr>
      <dsp:spPr>
        <a:xfrm>
          <a:off x="4326714" y="2310975"/>
          <a:ext cx="4153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30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4523220" y="2354465"/>
        <a:ext cx="22295" cy="4459"/>
      </dsp:txXfrm>
    </dsp:sp>
    <dsp:sp modelId="{225AEAA0-125B-46B0-B580-1A5E9C1B376F}">
      <dsp:nvSpPr>
        <dsp:cNvPr id="0" name=""/>
        <dsp:cNvSpPr/>
      </dsp:nvSpPr>
      <dsp:spPr>
        <a:xfrm>
          <a:off x="2389785" y="1775077"/>
          <a:ext cx="1938728" cy="11632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/>
            <a:t>Rice </a:t>
          </a:r>
          <a:r>
            <a:rPr lang="en-US" sz="2800" kern="1200" noProof="0" dirty="0"/>
            <a:t>whitening</a:t>
          </a:r>
        </a:p>
      </dsp:txBody>
      <dsp:txXfrm>
        <a:off x="2389785" y="1775077"/>
        <a:ext cx="1938728" cy="1163236"/>
      </dsp:txXfrm>
    </dsp:sp>
    <dsp:sp modelId="{C847A6EB-1C2E-4857-B434-2C9A9C8E8685}">
      <dsp:nvSpPr>
        <dsp:cNvPr id="0" name=""/>
        <dsp:cNvSpPr/>
      </dsp:nvSpPr>
      <dsp:spPr>
        <a:xfrm>
          <a:off x="974514" y="2936513"/>
          <a:ext cx="4769271" cy="415307"/>
        </a:xfrm>
        <a:custGeom>
          <a:avLst/>
          <a:gdLst/>
          <a:ahLst/>
          <a:cxnLst/>
          <a:rect l="0" t="0" r="0" b="0"/>
          <a:pathLst>
            <a:path>
              <a:moveTo>
                <a:pt x="4769271" y="0"/>
              </a:moveTo>
              <a:lnTo>
                <a:pt x="4769271" y="224753"/>
              </a:lnTo>
              <a:lnTo>
                <a:pt x="0" y="224753"/>
              </a:lnTo>
              <a:lnTo>
                <a:pt x="0" y="415307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3239398" y="3141938"/>
        <a:ext cx="239503" cy="4459"/>
      </dsp:txXfrm>
    </dsp:sp>
    <dsp:sp modelId="{800AEC50-B446-4487-A4E8-C934861E9786}">
      <dsp:nvSpPr>
        <dsp:cNvPr id="0" name=""/>
        <dsp:cNvSpPr/>
      </dsp:nvSpPr>
      <dsp:spPr>
        <a:xfrm>
          <a:off x="4774421" y="1775077"/>
          <a:ext cx="1938728" cy="11632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Polishing</a:t>
          </a:r>
          <a:endParaRPr lang="es-PE" sz="2800" kern="1200" dirty="0"/>
        </a:p>
      </dsp:txBody>
      <dsp:txXfrm>
        <a:off x="4774421" y="1775077"/>
        <a:ext cx="1938728" cy="1163236"/>
      </dsp:txXfrm>
    </dsp:sp>
    <dsp:sp modelId="{1CB7B8FC-73BD-481C-AA7D-770FF78F3254}">
      <dsp:nvSpPr>
        <dsp:cNvPr id="0" name=""/>
        <dsp:cNvSpPr/>
      </dsp:nvSpPr>
      <dsp:spPr>
        <a:xfrm>
          <a:off x="1942078" y="3920119"/>
          <a:ext cx="41530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5307" y="45720"/>
              </a:lnTo>
            </a:path>
          </a:pathLst>
        </a:custGeom>
        <a:noFill/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PE" sz="500" kern="1200"/>
        </a:p>
      </dsp:txBody>
      <dsp:txXfrm>
        <a:off x="2138584" y="3963610"/>
        <a:ext cx="22295" cy="4459"/>
      </dsp:txXfrm>
    </dsp:sp>
    <dsp:sp modelId="{DBD3D1C6-262D-4766-90C3-B610DDCB1B01}">
      <dsp:nvSpPr>
        <dsp:cNvPr id="0" name=""/>
        <dsp:cNvSpPr/>
      </dsp:nvSpPr>
      <dsp:spPr>
        <a:xfrm>
          <a:off x="5150" y="3384221"/>
          <a:ext cx="1938728" cy="11632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Grading</a:t>
          </a:r>
          <a:endParaRPr lang="es-PE" sz="2800" kern="1200" dirty="0"/>
        </a:p>
      </dsp:txBody>
      <dsp:txXfrm>
        <a:off x="5150" y="3384221"/>
        <a:ext cx="1938728" cy="1163236"/>
      </dsp:txXfrm>
    </dsp:sp>
    <dsp:sp modelId="{ECEBBDBE-0549-446A-B636-E91C14BF89B3}">
      <dsp:nvSpPr>
        <dsp:cNvPr id="0" name=""/>
        <dsp:cNvSpPr/>
      </dsp:nvSpPr>
      <dsp:spPr>
        <a:xfrm>
          <a:off x="2389785" y="3384221"/>
          <a:ext cx="1938728" cy="116323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PE" sz="2800" kern="1200" dirty="0" err="1"/>
            <a:t>Packing</a:t>
          </a:r>
          <a:endParaRPr lang="es-PE" sz="2800" kern="1200" dirty="0"/>
        </a:p>
      </dsp:txBody>
      <dsp:txXfrm>
        <a:off x="2389785" y="3384221"/>
        <a:ext cx="1938728" cy="1163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0A6088C-2D64-E344-985C-3BA1FE684D5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6F9BD9-7814-D440-A7B0-B3B16E00F8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A1CDC-2CA4-3744-B6E9-8230F5C990E5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AFE22F-9AB3-6E40-BA79-DA55EEA6553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A554EB-4012-BE44-B3A9-34621C5CD4C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97050-4242-5E44-9904-993EF2D701E0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8804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54E1A-600C-5648-AA2A-B5A61343539D}" type="datetimeFigureOut">
              <a:rPr lang="en-US" smtClean="0"/>
              <a:t>5/27/2025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ED058B-8EE5-3E45-A17F-3C868C6E6D07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529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948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PE" dirty="0"/>
              <a:t>http://www.osce.gob.pe/consultasenlinea/inhabilitados/inhabil_detalle.asp?ruc=20479603392&amp;fecha=09/09/2015&amp;IdNum=0012513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B3B625-A1DB-41D0-B4A5-103389FDE135}" type="slidenum">
              <a:rPr lang="es-PE" smtClean="0"/>
              <a:t>26</a:t>
            </a:fld>
            <a:endParaRPr lang="es-PE"/>
          </a:p>
        </p:txBody>
      </p:sp>
    </p:spTree>
    <p:extLst>
      <p:ext uri="{BB962C8B-B14F-4D97-AF65-F5344CB8AC3E}">
        <p14:creationId xmlns:p14="http://schemas.microsoft.com/office/powerpoint/2010/main" val="3253007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624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647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867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1387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076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6993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7696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PE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ED058B-8EE5-3E45-A17F-3C868C6E6D0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221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1519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orient="horz" pos="232" userDrawn="1">
          <p15:clr>
            <a:srgbClr val="FBAE40"/>
          </p15:clr>
        </p15:guide>
        <p15:guide id="3" orient="horz" pos="4088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IMAG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BFEA5963-628C-E14B-AECF-544FDA2D7D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40968B1-EBCE-884A-A18D-E3CD7848B7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ACC693A7-FD00-1D4F-821E-E75B0A8EBA3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81B22-6CD7-E84E-938B-AEA55687F47D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GREEN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D401F46-96AE-6440-8843-99CBCE236BA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611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46">
          <p15:clr>
            <a:srgbClr val="FBAE40"/>
          </p15:clr>
        </p15:guide>
        <p15:guide id="2" pos="234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IMAG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Background pattern&#10;&#10;Description automatically generated with medium confidence">
            <a:extLst>
              <a:ext uri="{FF2B5EF4-FFF2-40B4-BE49-F238E27FC236}">
                <a16:creationId xmlns:a16="http://schemas.microsoft.com/office/drawing/2014/main" id="{E1C62046-CFDF-064B-9BB2-69B1BB9DC8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6C04C485-4347-4146-87D6-59D4FFD5477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230493D8-79CA-6A4E-90A7-5B1C1CBC98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52CC05-1F23-4D4A-8984-02A04A2D1AB9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YELLOW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9BC8244-A2A5-7A4E-9BB1-FE6E4F929D0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410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446">
          <p15:clr>
            <a:srgbClr val="FBAE40"/>
          </p15:clr>
        </p15:guide>
        <p15:guide id="2" pos="234">
          <p15:clr>
            <a:srgbClr val="FBAE40"/>
          </p15:clr>
        </p15:guide>
        <p15:guide id="3" orient="horz" pos="232">
          <p15:clr>
            <a:srgbClr val="FBAE40"/>
          </p15:clr>
        </p15:guide>
        <p15:guide id="4" orient="horz" pos="4088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IMAG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055E0DC-E1C3-4247-AA17-AAE008AC00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8C8A2BE-A6F1-FB4D-8833-43C8C08AEF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7318D8-E614-9543-A099-DF465DF488C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9735F02-418C-854B-B482-BD8B8B90764A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BLUE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A20EA904-16A8-EE48-91F7-5CBD89434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26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  <p15:guide id="3" pos="234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page 9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picture containing arrow&#10;&#10;Description automatically generated">
            <a:extLst>
              <a:ext uri="{FF2B5EF4-FFF2-40B4-BE49-F238E27FC236}">
                <a16:creationId xmlns:a16="http://schemas.microsoft.com/office/drawing/2014/main" id="{F75AB305-771D-6744-B001-7A045CE4554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059505D-8C9A-C740-80D1-84758D8B53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C8B78BB7-CC1C-9545-8722-6D71787643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FBAA2A-EF56-2E44-9614-31359E008485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PINK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095DC30-3919-8841-9D5A-DE0F4E46689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29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>
          <p15:clr>
            <a:srgbClr val="FBAE40"/>
          </p15:clr>
        </p15:guide>
        <p15:guide id="2" orient="horz" pos="4088">
          <p15:clr>
            <a:srgbClr val="FBAE40"/>
          </p15:clr>
        </p15:guide>
        <p15:guide id="3" pos="234">
          <p15:clr>
            <a:srgbClr val="FBAE40"/>
          </p15:clr>
        </p15:guide>
        <p15:guide id="4" pos="7446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WITH IMAG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FEAAB3E1-102D-764E-9831-71BAA7197F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F4D5B5FA-A401-E24D-9597-C507451A4F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1FEFDB9-B1A3-9344-9BF6-6B4EA42A764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81EF60-B25D-E545-97CB-1A8816B80A5A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WITH IMAGE PURPLE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B0AAE494-F5B7-794A-A5C0-4382EBD0BD4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2621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2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  <p15:guide id="3" pos="234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881AAE7D-8FCF-7B46-B6AE-34B0F29A95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E5698CEC-C0E2-2D4B-92BA-F60A0D462E0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29742"/>
            <a:ext cx="11437200" cy="789602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accent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Contents/Agenda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2E49B-E5BF-D244-B43F-46A9CF51A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4CF26A-0287-9448-8D2B-2E727209626A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TABLE OF CONTENTS</a:t>
            </a:r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00DDB44C-84C6-AA4D-A574-975E120ED0CD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372470" y="1522909"/>
            <a:ext cx="11446330" cy="4368148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48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Slide 1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Slide 2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Slide 3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Slide 4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dirty="0"/>
              <a:t>Slide 5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315952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pos="3840" userDrawn="1">
          <p15:clr>
            <a:srgbClr val="FBAE40"/>
          </p15:clr>
        </p15:guide>
        <p15:guide id="4" orient="horz" pos="232" userDrawn="1">
          <p15:clr>
            <a:srgbClr val="FBAE40"/>
          </p15:clr>
        </p15:guide>
        <p15:guide id="5" orient="horz" pos="4088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1 WHITE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3113BFAC-F740-2441-B8F1-4A9990F624F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11446330" cy="2485225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A2F275A7-6C2D-154A-842B-05D6190E28B6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372470" y="2812861"/>
            <a:ext cx="11446330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1B8FF9E5-A680-604E-B2F5-E46BA4675092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72470" y="1691997"/>
            <a:ext cx="11446330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61828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2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2 WHITE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3113BFAC-F740-2441-B8F1-4A9990F624F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8" name="Vertical Text Placeholder 2">
            <a:extLst>
              <a:ext uri="{FF2B5EF4-FFF2-40B4-BE49-F238E27FC236}">
                <a16:creationId xmlns:a16="http://schemas.microsoft.com/office/drawing/2014/main" id="{048715B2-E4C7-7B4B-A55F-6D58C752492E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6287495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16515EA4-F953-C34A-B799-809482B1698E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11446330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5CFB5D4E-27E9-4149-88B9-9A33BC90AC19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11446330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1124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4 WHITE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4818F358-8DE4-414B-BB91-3E3554C97DFD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42314" y="1750664"/>
            <a:ext cx="5276485" cy="416356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Vertical Text Placeholder 2">
            <a:extLst>
              <a:ext uri="{FF2B5EF4-FFF2-40B4-BE49-F238E27FC236}">
                <a16:creationId xmlns:a16="http://schemas.microsoft.com/office/drawing/2014/main" id="{EB712B8E-322F-724C-8C62-B8363E8C4028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0FEFB639-0C7A-9046-A175-0CCDE9B9892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5542555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95A21F96-869A-2B44-9741-A3EA5C499986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5542555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6397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5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5 WHITE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Chart Placeholder 3">
            <a:extLst>
              <a:ext uri="{FF2B5EF4-FFF2-40B4-BE49-F238E27FC236}">
                <a16:creationId xmlns:a16="http://schemas.microsoft.com/office/drawing/2014/main" id="{FD0E44E3-CAA2-F84F-8E67-76EAB46E8C8A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172200" y="1781176"/>
            <a:ext cx="5646738" cy="422751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Vertical Text Placeholder 2">
            <a:extLst>
              <a:ext uri="{FF2B5EF4-FFF2-40B4-BE49-F238E27FC236}">
                <a16:creationId xmlns:a16="http://schemas.microsoft.com/office/drawing/2014/main" id="{EF379B61-3E13-C24C-8296-A2F8BD65E28D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31047491-A0BA-F448-AEA6-ECE0F6CB89C3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5542555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2" name="Vertical Text Placeholder 2">
            <a:extLst>
              <a:ext uri="{FF2B5EF4-FFF2-40B4-BE49-F238E27FC236}">
                <a16:creationId xmlns:a16="http://schemas.microsoft.com/office/drawing/2014/main" id="{894B2D93-B292-1B46-B5CB-30A219AD61EE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5542555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466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6827C310-4518-E645-9736-071E0E7A47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ED877-667F-BE44-AB62-1A92C4CCC6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3607" y="1101012"/>
            <a:ext cx="6681673" cy="3556129"/>
          </a:xfrm>
        </p:spPr>
        <p:txBody>
          <a:bodyPr wrap="square" lIns="0" tIns="0" rIns="0" bIns="0" anchor="b">
            <a:noAutofit/>
          </a:bodyPr>
          <a:lstStyle>
            <a:lvl1pPr algn="l">
              <a:defRPr sz="8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Heading</a:t>
            </a:r>
            <a:br>
              <a:rPr lang="en-GB" dirty="0"/>
            </a:br>
            <a:r>
              <a:rPr lang="en-GB" dirty="0"/>
              <a:t>Here in</a:t>
            </a:r>
            <a:br>
              <a:rPr lang="en-GB" dirty="0"/>
            </a:br>
            <a:r>
              <a:rPr lang="en-GB" dirty="0"/>
              <a:t>Title Case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2A012-8E4F-2A4E-B045-3B1E620BA6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269" y="4924024"/>
            <a:ext cx="604056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Subheading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2A88FA-8F44-CD4C-BA99-7A15BE63AD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600" y="6214602"/>
            <a:ext cx="2743200" cy="365125"/>
          </a:xfrm>
        </p:spPr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HK" dirty="0"/>
              <a:t>16.02.2022</a:t>
            </a:r>
            <a:endParaRPr lang="en-US" dirty="0"/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50586D4-2542-4649-BBB2-F0EC7A36529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83" y="39327"/>
            <a:ext cx="3721708" cy="13849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9C6A673-4A97-544E-9C7F-E09251E7D882}"/>
              </a:ext>
            </a:extLst>
          </p:cNvPr>
          <p:cNvSpPr txBox="1"/>
          <p:nvPr userDrawn="1"/>
        </p:nvSpPr>
        <p:spPr>
          <a:xfrm>
            <a:off x="0" y="-404647"/>
            <a:ext cx="3045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TITLE SLIDE WITH IMAGE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3FF76C6F-C9C1-5C48-B2B1-6DE354166CC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92900" y="1387697"/>
            <a:ext cx="5494340" cy="5470303"/>
          </a:xfrm>
          <a:custGeom>
            <a:avLst/>
            <a:gdLst>
              <a:gd name="connsiteX0" fmla="*/ 5459866 w 5459866"/>
              <a:gd name="connsiteY0" fmla="*/ 0 h 5420172"/>
              <a:gd name="connsiteX1" fmla="*/ 5459866 w 5459866"/>
              <a:gd name="connsiteY1" fmla="*/ 5420172 h 5420172"/>
              <a:gd name="connsiteX2" fmla="*/ 0 w 5459866"/>
              <a:gd name="connsiteY2" fmla="*/ 5420172 h 5420172"/>
              <a:gd name="connsiteX3" fmla="*/ 72874 w 5459866"/>
              <a:gd name="connsiteY3" fmla="*/ 5242763 h 5420172"/>
              <a:gd name="connsiteX4" fmla="*/ 5035213 w 5459866"/>
              <a:gd name="connsiteY4" fmla="*/ 185531 h 5420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59866" h="5420172">
                <a:moveTo>
                  <a:pt x="5459866" y="0"/>
                </a:moveTo>
                <a:lnTo>
                  <a:pt x="5459866" y="5420172"/>
                </a:lnTo>
                <a:lnTo>
                  <a:pt x="0" y="5420172"/>
                </a:lnTo>
                <a:lnTo>
                  <a:pt x="72874" y="5242763"/>
                </a:lnTo>
                <a:cubicBezTo>
                  <a:pt x="1030305" y="3026862"/>
                  <a:pt x="2806066" y="1223557"/>
                  <a:pt x="5035213" y="185531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900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orient="horz" pos="232" userDrawn="1">
          <p15:clr>
            <a:srgbClr val="FBAE40"/>
          </p15:clr>
        </p15:guide>
        <p15:guide id="3" orient="horz" pos="4088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circle&#10;&#10;Description automatically generated">
            <a:extLst>
              <a:ext uri="{FF2B5EF4-FFF2-40B4-BE49-F238E27FC236}">
                <a16:creationId xmlns:a16="http://schemas.microsoft.com/office/drawing/2014/main" id="{D0881237-F88C-B84F-803F-286A66C437F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9642" y="1962059"/>
            <a:ext cx="3462496" cy="3466704"/>
          </a:xfrm>
          <a:prstGeom prst="rect">
            <a:avLst/>
          </a:prstGeom>
        </p:spPr>
      </p:pic>
      <p:pic>
        <p:nvPicPr>
          <p:cNvPr id="12" name="Picture 11" descr="Shape, circle&#10;&#10;Description automatically generated">
            <a:extLst>
              <a:ext uri="{FF2B5EF4-FFF2-40B4-BE49-F238E27FC236}">
                <a16:creationId xmlns:a16="http://schemas.microsoft.com/office/drawing/2014/main" id="{77A8B267-84BC-7A40-81BB-0E93A00E14D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1088" y="1962059"/>
            <a:ext cx="3462496" cy="3466704"/>
          </a:xfrm>
          <a:prstGeom prst="rect">
            <a:avLst/>
          </a:prstGeom>
        </p:spPr>
      </p:pic>
      <p:pic>
        <p:nvPicPr>
          <p:cNvPr id="13" name="Picture 12" descr="Shape, circle&#10;&#10;Description automatically generated">
            <a:extLst>
              <a:ext uri="{FF2B5EF4-FFF2-40B4-BE49-F238E27FC236}">
                <a16:creationId xmlns:a16="http://schemas.microsoft.com/office/drawing/2014/main" id="{CC1394E4-F638-F048-A1B5-E7BC3842F0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15850" y="1962059"/>
            <a:ext cx="3462496" cy="3466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6 WHITE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3113BFAC-F740-2441-B8F1-4A9990F624F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1031120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55D23ECC-1764-F548-AA2C-13BC226CE81A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4717295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71551B91-8B33-6C4F-A64B-0F296B7ACDAF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8603495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408421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7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51667DBA-336E-8148-B6DF-180AEC54C0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0916" y="1774390"/>
            <a:ext cx="2743200" cy="295666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tx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0DAED94-67C3-8F4D-892A-A93490833A8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7 WHITE</a:t>
            </a:r>
          </a:p>
        </p:txBody>
      </p:sp>
      <p:sp>
        <p:nvSpPr>
          <p:cNvPr id="20" name="Vertical Text Placeholder 2">
            <a:extLst>
              <a:ext uri="{FF2B5EF4-FFF2-40B4-BE49-F238E27FC236}">
                <a16:creationId xmlns:a16="http://schemas.microsoft.com/office/drawing/2014/main" id="{3113BFAC-F740-2441-B8F1-4A9990F624F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652960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BEE6DA17-BD1D-D54F-9E03-CDE2F6557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D04F68C9-0F4C-F24A-894C-FFA3C7BFAD18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687432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1</a:t>
            </a:r>
          </a:p>
        </p:txBody>
      </p:sp>
      <p:sp>
        <p:nvSpPr>
          <p:cNvPr id="21" name="Vertical Text Placeholder 2">
            <a:extLst>
              <a:ext uri="{FF2B5EF4-FFF2-40B4-BE49-F238E27FC236}">
                <a16:creationId xmlns:a16="http://schemas.microsoft.com/office/drawing/2014/main" id="{8D736042-E654-DB4F-BDAF-4ED07410D2DE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308312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nl-NL" dirty="0"/>
          </a:p>
        </p:txBody>
      </p:sp>
      <p:pic>
        <p:nvPicPr>
          <p:cNvPr id="22" name="Picture 21" descr="Shape, circle&#10;&#10;Description automatically generated">
            <a:extLst>
              <a:ext uri="{FF2B5EF4-FFF2-40B4-BE49-F238E27FC236}">
                <a16:creationId xmlns:a16="http://schemas.microsoft.com/office/drawing/2014/main" id="{321B1DBB-AC1A-B543-8CA2-28276D42E1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236750" y="1774390"/>
            <a:ext cx="2743200" cy="2956666"/>
          </a:xfrm>
          <a:prstGeom prst="rect">
            <a:avLst/>
          </a:prstGeom>
        </p:spPr>
      </p:pic>
      <p:sp>
        <p:nvSpPr>
          <p:cNvPr id="23" name="Vertical Text Placeholder 2">
            <a:extLst>
              <a:ext uri="{FF2B5EF4-FFF2-40B4-BE49-F238E27FC236}">
                <a16:creationId xmlns:a16="http://schemas.microsoft.com/office/drawing/2014/main" id="{3833B9BC-F7D5-C643-9460-9E05C9F415E5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3574836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554CE146-B958-F142-B848-EAFD6314EAF4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609308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2</a:t>
            </a:r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BFD1072C-B5F7-584F-8A7B-F6553B4F5F5E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>
          <a:xfrm>
            <a:off x="3214146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nl-NL" dirty="0"/>
          </a:p>
        </p:txBody>
      </p:sp>
      <p:pic>
        <p:nvPicPr>
          <p:cNvPr id="29" name="Picture 28" descr="Shape, circle&#10;&#10;Description automatically generated">
            <a:extLst>
              <a:ext uri="{FF2B5EF4-FFF2-40B4-BE49-F238E27FC236}">
                <a16:creationId xmlns:a16="http://schemas.microsoft.com/office/drawing/2014/main" id="{856A2D31-9051-4844-AA5C-1B95F5D2F8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142583" y="1774390"/>
            <a:ext cx="2743200" cy="2956666"/>
          </a:xfrm>
          <a:prstGeom prst="rect">
            <a:avLst/>
          </a:prstGeom>
        </p:spPr>
      </p:pic>
      <p:sp>
        <p:nvSpPr>
          <p:cNvPr id="30" name="Vertical Text Placeholder 2">
            <a:extLst>
              <a:ext uri="{FF2B5EF4-FFF2-40B4-BE49-F238E27FC236}">
                <a16:creationId xmlns:a16="http://schemas.microsoft.com/office/drawing/2014/main" id="{96F03A3E-14EF-9A4C-9279-4C9795EC0CAF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>
          <a:xfrm>
            <a:off x="6464627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31" name="Vertical Text Placeholder 2">
            <a:extLst>
              <a:ext uri="{FF2B5EF4-FFF2-40B4-BE49-F238E27FC236}">
                <a16:creationId xmlns:a16="http://schemas.microsoft.com/office/drawing/2014/main" id="{4624CC64-C1C7-EA4C-9563-D304912CB4AA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6499099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3</a:t>
            </a:r>
          </a:p>
        </p:txBody>
      </p:sp>
      <p:sp>
        <p:nvSpPr>
          <p:cNvPr id="32" name="Vertical Text Placeholder 2">
            <a:extLst>
              <a:ext uri="{FF2B5EF4-FFF2-40B4-BE49-F238E27FC236}">
                <a16:creationId xmlns:a16="http://schemas.microsoft.com/office/drawing/2014/main" id="{E592FA49-DD46-7044-9134-2A60ED6F8A05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6119979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nl-NL" dirty="0"/>
          </a:p>
        </p:txBody>
      </p:sp>
      <p:pic>
        <p:nvPicPr>
          <p:cNvPr id="33" name="Picture 32" descr="Shape, circle&#10;&#10;Description automatically generated">
            <a:extLst>
              <a:ext uri="{FF2B5EF4-FFF2-40B4-BE49-F238E27FC236}">
                <a16:creationId xmlns:a16="http://schemas.microsoft.com/office/drawing/2014/main" id="{6E9B2573-B9CF-3C4F-8A1F-90CFBAD7ED9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085600" y="1774390"/>
            <a:ext cx="2743200" cy="2956666"/>
          </a:xfrm>
          <a:prstGeom prst="rect">
            <a:avLst/>
          </a:prstGeom>
        </p:spPr>
      </p:pic>
      <p:sp>
        <p:nvSpPr>
          <p:cNvPr id="34" name="Vertical Text Placeholder 2">
            <a:extLst>
              <a:ext uri="{FF2B5EF4-FFF2-40B4-BE49-F238E27FC236}">
                <a16:creationId xmlns:a16="http://schemas.microsoft.com/office/drawing/2014/main" id="{CDDC8FFC-4525-8546-8B7F-BEC026F54120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9439728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endParaRPr lang="nl-NL" dirty="0"/>
          </a:p>
        </p:txBody>
      </p:sp>
      <p:sp>
        <p:nvSpPr>
          <p:cNvPr id="35" name="Vertical Text Placeholder 2">
            <a:extLst>
              <a:ext uri="{FF2B5EF4-FFF2-40B4-BE49-F238E27FC236}">
                <a16:creationId xmlns:a16="http://schemas.microsoft.com/office/drawing/2014/main" id="{CE060260-F8EF-F14F-8FD7-BCC31C8D91D5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474200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4</a:t>
            </a:r>
          </a:p>
        </p:txBody>
      </p:sp>
      <p:sp>
        <p:nvSpPr>
          <p:cNvPr id="36" name="Vertical Text Placeholder 2">
            <a:extLst>
              <a:ext uri="{FF2B5EF4-FFF2-40B4-BE49-F238E27FC236}">
                <a16:creationId xmlns:a16="http://schemas.microsoft.com/office/drawing/2014/main" id="{5023FACF-BF8D-2242-AE45-F888DC538522}"/>
              </a:ext>
            </a:extLst>
          </p:cNvPr>
          <p:cNvSpPr>
            <a:spLocks noGrp="1"/>
          </p:cNvSpPr>
          <p:nvPr>
            <p:ph type="body" orient="vert" idx="24"/>
          </p:nvPr>
        </p:nvSpPr>
        <p:spPr>
          <a:xfrm>
            <a:off x="9062996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01563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1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&#10;&#10;Description automatically generated with medium confidence">
            <a:extLst>
              <a:ext uri="{FF2B5EF4-FFF2-40B4-BE49-F238E27FC236}">
                <a16:creationId xmlns:a16="http://schemas.microsoft.com/office/drawing/2014/main" id="{4404AFEE-9097-484E-B201-22FDBAABA1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C1CB9309-3BC2-1348-887B-E82A2E12449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549317B-5CEB-8248-8B1E-1797A3176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1 GREY</a:t>
            </a:r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0BF07BDB-2E0D-EA46-B855-9BA792407F7D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11446330" cy="248522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3" name="Vertical Text Placeholder 2">
            <a:extLst>
              <a:ext uri="{FF2B5EF4-FFF2-40B4-BE49-F238E27FC236}">
                <a16:creationId xmlns:a16="http://schemas.microsoft.com/office/drawing/2014/main" id="{BCE20F12-755A-9C45-B5F4-9B55C59FA4AE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372470" y="2812861"/>
            <a:ext cx="11446330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7D888E8D-93D7-D34D-8BFF-F2E6685F31B3}"/>
              </a:ext>
            </a:extLst>
          </p:cNvPr>
          <p:cNvSpPr>
            <a:spLocks noGrp="1"/>
          </p:cNvSpPr>
          <p:nvPr>
            <p:ph type="body" orient="vert" idx="15" hasCustomPrompt="1"/>
          </p:nvPr>
        </p:nvSpPr>
        <p:spPr>
          <a:xfrm>
            <a:off x="372470" y="1691997"/>
            <a:ext cx="11446330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339805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F6E45370-79E7-6348-A196-95F297FC853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52771AE2-632C-2A41-A90C-DB72D45808C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0CC1911E-1B75-5744-8302-172AD7AAA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2 GREY</a:t>
            </a:r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04E3432F-DBDE-BD44-BD02-3F7784C23EC7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4" name="Vertical Text Placeholder 2">
            <a:extLst>
              <a:ext uri="{FF2B5EF4-FFF2-40B4-BE49-F238E27FC236}">
                <a16:creationId xmlns:a16="http://schemas.microsoft.com/office/drawing/2014/main" id="{E12F6459-57CE-5045-BBE7-36F118FACC23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6287495" y="3428999"/>
            <a:ext cx="5542555" cy="2485226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842BF826-03A6-374D-8D8B-EC594FE2A389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11446330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252D6D00-2FDA-694A-98D5-B33C2D91CA7D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11446330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17105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3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&#10;&#10;Description automatically generated with medium confidence">
            <a:extLst>
              <a:ext uri="{FF2B5EF4-FFF2-40B4-BE49-F238E27FC236}">
                <a16:creationId xmlns:a16="http://schemas.microsoft.com/office/drawing/2014/main" id="{7EAF21AF-210A-0E4A-990D-DD98A6B9FF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EF864EF1-71F8-7145-88E1-32362A439F1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E7B0CC8-3D1B-3844-9831-9A0598EA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3 GREY</a:t>
            </a:r>
          </a:p>
        </p:txBody>
      </p:sp>
      <p:sp>
        <p:nvSpPr>
          <p:cNvPr id="10" name="Chart Placeholder 3">
            <a:extLst>
              <a:ext uri="{FF2B5EF4-FFF2-40B4-BE49-F238E27FC236}">
                <a16:creationId xmlns:a16="http://schemas.microsoft.com/office/drawing/2014/main" id="{F8F92633-1B83-EF40-85C3-948C9DE7CB8B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42314" y="1750664"/>
            <a:ext cx="5276485" cy="4163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Vertical Text Placeholder 2">
            <a:extLst>
              <a:ext uri="{FF2B5EF4-FFF2-40B4-BE49-F238E27FC236}">
                <a16:creationId xmlns:a16="http://schemas.microsoft.com/office/drawing/2014/main" id="{BCCE82E1-F3F9-9241-8387-6A937E837DD9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7243FE1D-0EEA-704E-8ED6-75D65F4793DC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5542555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257AF576-DF3C-F34A-815D-46B165748023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5542555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732985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4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2EC2F7FD-93D0-9C48-85C5-EEABC8C6AA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56C0D389-3605-164D-8BAC-0DA363BB549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6E1F8F52-F4B5-4842-A8DA-42B5F92C0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4 GREY</a:t>
            </a:r>
          </a:p>
        </p:txBody>
      </p:sp>
      <p:sp>
        <p:nvSpPr>
          <p:cNvPr id="11" name="Chart Placeholder 3">
            <a:extLst>
              <a:ext uri="{FF2B5EF4-FFF2-40B4-BE49-F238E27FC236}">
                <a16:creationId xmlns:a16="http://schemas.microsoft.com/office/drawing/2014/main" id="{FAA9E497-545B-A644-B85B-41BFD1F98738}"/>
              </a:ext>
            </a:extLst>
          </p:cNvPr>
          <p:cNvSpPr>
            <a:spLocks noGrp="1"/>
          </p:cNvSpPr>
          <p:nvPr>
            <p:ph type="chart" sz="quarter" idx="15"/>
          </p:nvPr>
        </p:nvSpPr>
        <p:spPr>
          <a:xfrm>
            <a:off x="6542314" y="1750664"/>
            <a:ext cx="5276485" cy="416356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Vertical Text Placeholder 2">
            <a:extLst>
              <a:ext uri="{FF2B5EF4-FFF2-40B4-BE49-F238E27FC236}">
                <a16:creationId xmlns:a16="http://schemas.microsoft.com/office/drawing/2014/main" id="{FD763A1E-1A3E-2D48-AD76-C2DC31872179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3428999"/>
            <a:ext cx="5542555" cy="2485226"/>
          </a:xfrm>
        </p:spPr>
        <p:txBody>
          <a:bodyPr>
            <a:normAutofit/>
          </a:bodyPr>
          <a:lstStyle>
            <a:lvl1pPr>
              <a:defRPr sz="2000"/>
            </a:lvl1pPr>
          </a:lstStyle>
          <a:p>
            <a:endParaRPr lang="nl-NL" dirty="0"/>
          </a:p>
        </p:txBody>
      </p:sp>
      <p:sp>
        <p:nvSpPr>
          <p:cNvPr id="17" name="Vertical Text Placeholder 2">
            <a:extLst>
              <a:ext uri="{FF2B5EF4-FFF2-40B4-BE49-F238E27FC236}">
                <a16:creationId xmlns:a16="http://schemas.microsoft.com/office/drawing/2014/main" id="{0073D7EE-E6E8-D643-BE01-4D68E533C695}"/>
              </a:ext>
            </a:extLst>
          </p:cNvPr>
          <p:cNvSpPr>
            <a:spLocks noGrp="1"/>
          </p:cNvSpPr>
          <p:nvPr>
            <p:ph type="body" orient="vert" idx="16" hasCustomPrompt="1"/>
          </p:nvPr>
        </p:nvSpPr>
        <p:spPr>
          <a:xfrm>
            <a:off x="372470" y="2812861"/>
            <a:ext cx="5542555" cy="51263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Body </a:t>
            </a:r>
            <a:r>
              <a:rPr lang="nl-NL" dirty="0" err="1"/>
              <a:t>Heading</a:t>
            </a:r>
            <a:r>
              <a:rPr lang="nl-NL" dirty="0"/>
              <a:t> </a:t>
            </a:r>
            <a:r>
              <a:rPr lang="nl-NL" dirty="0" err="1"/>
              <a:t>Here</a:t>
            </a:r>
            <a:endParaRPr lang="nl-NL" dirty="0"/>
          </a:p>
        </p:txBody>
      </p:sp>
      <p:sp>
        <p:nvSpPr>
          <p:cNvPr id="18" name="Vertical Text Placeholder 2">
            <a:extLst>
              <a:ext uri="{FF2B5EF4-FFF2-40B4-BE49-F238E27FC236}">
                <a16:creationId xmlns:a16="http://schemas.microsoft.com/office/drawing/2014/main" id="{8280BF35-4D74-E44C-A2F1-62DBE5319CCC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72470" y="1691997"/>
            <a:ext cx="5542555" cy="934541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r>
              <a:rPr lang="nl-NL" dirty="0"/>
              <a:t>Opening </a:t>
            </a:r>
            <a:r>
              <a:rPr lang="nl-NL" dirty="0" err="1"/>
              <a:t>sentence</a:t>
            </a:r>
            <a:r>
              <a:rPr lang="nl-NL" dirty="0"/>
              <a:t> </a:t>
            </a:r>
            <a:r>
              <a:rPr lang="nl-NL" dirty="0" err="1"/>
              <a:t>here</a:t>
            </a:r>
            <a:br>
              <a:rPr lang="nl-NL" dirty="0"/>
            </a:br>
            <a:r>
              <a:rPr lang="nl-NL" dirty="0"/>
              <a:t>Max 2 </a:t>
            </a:r>
            <a:r>
              <a:rPr lang="nl-NL" dirty="0" err="1"/>
              <a:t>lines</a:t>
            </a:r>
            <a:r>
              <a:rPr lang="nl-NL" dirty="0"/>
              <a:t> </a:t>
            </a:r>
            <a:r>
              <a:rPr lang="nl-NL" dirty="0" err="1"/>
              <a:t>only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11806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5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Shape&#10;&#10;Description automatically generated with medium confidence">
            <a:extLst>
              <a:ext uri="{FF2B5EF4-FFF2-40B4-BE49-F238E27FC236}">
                <a16:creationId xmlns:a16="http://schemas.microsoft.com/office/drawing/2014/main" id="{6855E6DC-688E-B146-A558-490643065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687386C4-021A-5D44-9D71-12FA93AA7A8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3E1522F-864D-9346-AE43-190373DB5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5 GREY</a:t>
            </a:r>
          </a:p>
        </p:txBody>
      </p:sp>
      <p:pic>
        <p:nvPicPr>
          <p:cNvPr id="22" name="Picture 21" descr="Shape, circle&#10;&#10;Description automatically generated">
            <a:extLst>
              <a:ext uri="{FF2B5EF4-FFF2-40B4-BE49-F238E27FC236}">
                <a16:creationId xmlns:a16="http://schemas.microsoft.com/office/drawing/2014/main" id="{106FF128-6B21-2A4D-B7E8-8F750C3074E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9642" y="1962059"/>
            <a:ext cx="3462496" cy="3466704"/>
          </a:xfrm>
          <a:prstGeom prst="rect">
            <a:avLst/>
          </a:prstGeom>
        </p:spPr>
      </p:pic>
      <p:pic>
        <p:nvPicPr>
          <p:cNvPr id="23" name="Picture 22" descr="Shape, circle&#10;&#10;Description automatically generated">
            <a:extLst>
              <a:ext uri="{FF2B5EF4-FFF2-40B4-BE49-F238E27FC236}">
                <a16:creationId xmlns:a16="http://schemas.microsoft.com/office/drawing/2014/main" id="{22B05167-4508-9F4D-857A-9A83A3AACFC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371088" y="1962059"/>
            <a:ext cx="3462496" cy="3466704"/>
          </a:xfrm>
          <a:prstGeom prst="rect">
            <a:avLst/>
          </a:prstGeom>
        </p:spPr>
      </p:pic>
      <p:pic>
        <p:nvPicPr>
          <p:cNvPr id="24" name="Picture 23" descr="Shape, circle&#10;&#10;Description automatically generated">
            <a:extLst>
              <a:ext uri="{FF2B5EF4-FFF2-40B4-BE49-F238E27FC236}">
                <a16:creationId xmlns:a16="http://schemas.microsoft.com/office/drawing/2014/main" id="{83EC640F-8C58-AB43-B30A-A216E695250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15850" y="1962059"/>
            <a:ext cx="3462496" cy="3466704"/>
          </a:xfrm>
          <a:prstGeom prst="rect">
            <a:avLst/>
          </a:prstGeom>
        </p:spPr>
      </p:pic>
      <p:sp>
        <p:nvSpPr>
          <p:cNvPr id="25" name="Vertical Text Placeholder 2">
            <a:extLst>
              <a:ext uri="{FF2B5EF4-FFF2-40B4-BE49-F238E27FC236}">
                <a16:creationId xmlns:a16="http://schemas.microsoft.com/office/drawing/2014/main" id="{07167AB3-B1C7-3844-BC7B-109E492CEA6E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1031120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6" name="Vertical Text Placeholder 2">
            <a:extLst>
              <a:ext uri="{FF2B5EF4-FFF2-40B4-BE49-F238E27FC236}">
                <a16:creationId xmlns:a16="http://schemas.microsoft.com/office/drawing/2014/main" id="{B9AB3B07-86FE-1D40-82AC-956E47A5BC3E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4717295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27" name="Vertical Text Placeholder 2">
            <a:extLst>
              <a:ext uri="{FF2B5EF4-FFF2-40B4-BE49-F238E27FC236}">
                <a16:creationId xmlns:a16="http://schemas.microsoft.com/office/drawing/2014/main" id="{2064AFF6-AAB5-0F40-94E8-2CEBA737D4E5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8603495" y="2646072"/>
            <a:ext cx="2623778" cy="1953498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188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6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 descr="Shape&#10;&#10;Description automatically generated with medium confidence">
            <a:extLst>
              <a:ext uri="{FF2B5EF4-FFF2-40B4-BE49-F238E27FC236}">
                <a16:creationId xmlns:a16="http://schemas.microsoft.com/office/drawing/2014/main" id="{13606C8F-4041-7144-8E21-B6838287304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D4BF10-DAB0-DA43-8FDC-CB747F1EA6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1600" y="338100"/>
            <a:ext cx="11437200" cy="1069661"/>
          </a:xfrm>
          <a:ln w="6350">
            <a:noFill/>
          </a:ln>
        </p:spPr>
        <p:txBody>
          <a:bodyPr wrap="none" lIns="0" tIns="0" rIns="0" bIns="0" anchor="t" anchorCtr="0">
            <a:noAutofit/>
          </a:bodyPr>
          <a:lstStyle>
            <a:lvl1pPr>
              <a:defRPr sz="7200" b="1" i="0" u="none" baseline="0">
                <a:solidFill>
                  <a:schemeClr val="bg1"/>
                </a:solidFill>
                <a:uFill>
                  <a:solidFill>
                    <a:schemeClr val="bg2"/>
                  </a:solidFill>
                </a:uFill>
                <a:latin typeface="Gilroy SemiBold" pitchFamily="2" charset="77"/>
              </a:defRPr>
            </a:lvl1pPr>
          </a:lstStyle>
          <a:p>
            <a:r>
              <a:rPr lang="en-GB" dirty="0"/>
              <a:t>Slide Heading One Line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0191E9-5071-3741-942E-BD5F69AEE302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CONTENT SLIDE 6 GREY</a:t>
            </a:r>
          </a:p>
        </p:txBody>
      </p:sp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1AFC85E4-8362-284A-85BA-2AC0ABC6E17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42281" y="6178976"/>
            <a:ext cx="1453206" cy="540776"/>
          </a:xfrm>
          <a:prstGeom prst="rect">
            <a:avLst/>
          </a:prstGeom>
        </p:spPr>
      </p:pic>
      <p:sp>
        <p:nvSpPr>
          <p:cNvPr id="38" name="Slide Number Placeholder 5">
            <a:extLst>
              <a:ext uri="{FF2B5EF4-FFF2-40B4-BE49-F238E27FC236}">
                <a16:creationId xmlns:a16="http://schemas.microsoft.com/office/drawing/2014/main" id="{DE46EFA2-7A5E-E348-BDD4-2E3D41BE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lvl1pPr algn="r">
              <a:defRPr sz="12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fld id="{DD484739-893D-9C4E-B626-36CE517C350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28" name="Picture 27" descr="Shape, circle&#10;&#10;Description automatically generated">
            <a:extLst>
              <a:ext uri="{FF2B5EF4-FFF2-40B4-BE49-F238E27FC236}">
                <a16:creationId xmlns:a16="http://schemas.microsoft.com/office/drawing/2014/main" id="{AD52D74A-4E4B-4343-AF1F-113036876F0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30916" y="1774390"/>
            <a:ext cx="2743200" cy="2956666"/>
          </a:xfrm>
          <a:prstGeom prst="rect">
            <a:avLst/>
          </a:prstGeom>
        </p:spPr>
      </p:pic>
      <p:sp>
        <p:nvSpPr>
          <p:cNvPr id="39" name="Vertical Text Placeholder 2">
            <a:extLst>
              <a:ext uri="{FF2B5EF4-FFF2-40B4-BE49-F238E27FC236}">
                <a16:creationId xmlns:a16="http://schemas.microsoft.com/office/drawing/2014/main" id="{09A367AB-E7C7-C945-AAB6-98474535188C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652960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0" name="Vertical Text Placeholder 2">
            <a:extLst>
              <a:ext uri="{FF2B5EF4-FFF2-40B4-BE49-F238E27FC236}">
                <a16:creationId xmlns:a16="http://schemas.microsoft.com/office/drawing/2014/main" id="{81AAC9E7-D507-534A-8140-4E7EC964D209}"/>
              </a:ext>
            </a:extLst>
          </p:cNvPr>
          <p:cNvSpPr>
            <a:spLocks noGrp="1"/>
          </p:cNvSpPr>
          <p:nvPr>
            <p:ph type="body" orient="vert" idx="14" hasCustomPrompt="1"/>
          </p:nvPr>
        </p:nvSpPr>
        <p:spPr>
          <a:xfrm>
            <a:off x="687432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1</a:t>
            </a:r>
          </a:p>
        </p:txBody>
      </p:sp>
      <p:sp>
        <p:nvSpPr>
          <p:cNvPr id="41" name="Vertical Text Placeholder 2">
            <a:extLst>
              <a:ext uri="{FF2B5EF4-FFF2-40B4-BE49-F238E27FC236}">
                <a16:creationId xmlns:a16="http://schemas.microsoft.com/office/drawing/2014/main" id="{22F73549-6486-634B-A948-F3D62349838B}"/>
              </a:ext>
            </a:extLst>
          </p:cNvPr>
          <p:cNvSpPr>
            <a:spLocks noGrp="1"/>
          </p:cNvSpPr>
          <p:nvPr>
            <p:ph type="body" orient="vert" idx="15"/>
          </p:nvPr>
        </p:nvSpPr>
        <p:spPr>
          <a:xfrm>
            <a:off x="308312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42" name="Picture 41" descr="Shape, circle&#10;&#10;Description automatically generated">
            <a:extLst>
              <a:ext uri="{FF2B5EF4-FFF2-40B4-BE49-F238E27FC236}">
                <a16:creationId xmlns:a16="http://schemas.microsoft.com/office/drawing/2014/main" id="{54B863E6-0983-CC43-A2BC-6A37D4CC3F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36750" y="1774390"/>
            <a:ext cx="2743200" cy="2956666"/>
          </a:xfrm>
          <a:prstGeom prst="rect">
            <a:avLst/>
          </a:prstGeom>
        </p:spPr>
      </p:pic>
      <p:sp>
        <p:nvSpPr>
          <p:cNvPr id="43" name="Vertical Text Placeholder 2">
            <a:extLst>
              <a:ext uri="{FF2B5EF4-FFF2-40B4-BE49-F238E27FC236}">
                <a16:creationId xmlns:a16="http://schemas.microsoft.com/office/drawing/2014/main" id="{397883B8-DF4C-534C-8956-6F198E5FF1C8}"/>
              </a:ext>
            </a:extLst>
          </p:cNvPr>
          <p:cNvSpPr>
            <a:spLocks noGrp="1"/>
          </p:cNvSpPr>
          <p:nvPr>
            <p:ph type="body" orient="vert" idx="16"/>
          </p:nvPr>
        </p:nvSpPr>
        <p:spPr>
          <a:xfrm>
            <a:off x="3574836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4" name="Vertical Text Placeholder 2">
            <a:extLst>
              <a:ext uri="{FF2B5EF4-FFF2-40B4-BE49-F238E27FC236}">
                <a16:creationId xmlns:a16="http://schemas.microsoft.com/office/drawing/2014/main" id="{43972DC8-AD6B-0440-BB09-885C40AC14E5}"/>
              </a:ext>
            </a:extLst>
          </p:cNvPr>
          <p:cNvSpPr>
            <a:spLocks noGrp="1"/>
          </p:cNvSpPr>
          <p:nvPr>
            <p:ph type="body" orient="vert" idx="17" hasCustomPrompt="1"/>
          </p:nvPr>
        </p:nvSpPr>
        <p:spPr>
          <a:xfrm>
            <a:off x="3609308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2</a:t>
            </a:r>
          </a:p>
        </p:txBody>
      </p:sp>
      <p:sp>
        <p:nvSpPr>
          <p:cNvPr id="45" name="Vertical Text Placeholder 2">
            <a:extLst>
              <a:ext uri="{FF2B5EF4-FFF2-40B4-BE49-F238E27FC236}">
                <a16:creationId xmlns:a16="http://schemas.microsoft.com/office/drawing/2014/main" id="{E4DA58AD-B251-9648-8EA8-302A32C182B1}"/>
              </a:ext>
            </a:extLst>
          </p:cNvPr>
          <p:cNvSpPr>
            <a:spLocks noGrp="1"/>
          </p:cNvSpPr>
          <p:nvPr>
            <p:ph type="body" orient="vert" idx="18"/>
          </p:nvPr>
        </p:nvSpPr>
        <p:spPr>
          <a:xfrm>
            <a:off x="3214146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46" name="Picture 45" descr="Shape, circle&#10;&#10;Description automatically generated">
            <a:extLst>
              <a:ext uri="{FF2B5EF4-FFF2-40B4-BE49-F238E27FC236}">
                <a16:creationId xmlns:a16="http://schemas.microsoft.com/office/drawing/2014/main" id="{7D0202DF-1575-384E-B893-F97F13521FB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142583" y="1774390"/>
            <a:ext cx="2743200" cy="2956666"/>
          </a:xfrm>
          <a:prstGeom prst="rect">
            <a:avLst/>
          </a:prstGeom>
        </p:spPr>
      </p:pic>
      <p:sp>
        <p:nvSpPr>
          <p:cNvPr id="47" name="Vertical Text Placeholder 2">
            <a:extLst>
              <a:ext uri="{FF2B5EF4-FFF2-40B4-BE49-F238E27FC236}">
                <a16:creationId xmlns:a16="http://schemas.microsoft.com/office/drawing/2014/main" id="{9BDFDB62-AB5D-0840-A3C7-97AAE30EAE1A}"/>
              </a:ext>
            </a:extLst>
          </p:cNvPr>
          <p:cNvSpPr>
            <a:spLocks noGrp="1"/>
          </p:cNvSpPr>
          <p:nvPr>
            <p:ph type="body" orient="vert" idx="19"/>
          </p:nvPr>
        </p:nvSpPr>
        <p:spPr>
          <a:xfrm>
            <a:off x="6464627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8" name="Vertical Text Placeholder 2">
            <a:extLst>
              <a:ext uri="{FF2B5EF4-FFF2-40B4-BE49-F238E27FC236}">
                <a16:creationId xmlns:a16="http://schemas.microsoft.com/office/drawing/2014/main" id="{6BC298D3-FC8A-4149-82F4-0DD9FF22BC8D}"/>
              </a:ext>
            </a:extLst>
          </p:cNvPr>
          <p:cNvSpPr>
            <a:spLocks noGrp="1"/>
          </p:cNvSpPr>
          <p:nvPr>
            <p:ph type="body" orient="vert" idx="20" hasCustomPrompt="1"/>
          </p:nvPr>
        </p:nvSpPr>
        <p:spPr>
          <a:xfrm>
            <a:off x="6499099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3</a:t>
            </a:r>
          </a:p>
        </p:txBody>
      </p:sp>
      <p:sp>
        <p:nvSpPr>
          <p:cNvPr id="49" name="Vertical Text Placeholder 2">
            <a:extLst>
              <a:ext uri="{FF2B5EF4-FFF2-40B4-BE49-F238E27FC236}">
                <a16:creationId xmlns:a16="http://schemas.microsoft.com/office/drawing/2014/main" id="{0D8B9165-46F5-2B42-83F7-3EAA0A606813}"/>
              </a:ext>
            </a:extLst>
          </p:cNvPr>
          <p:cNvSpPr>
            <a:spLocks noGrp="1"/>
          </p:cNvSpPr>
          <p:nvPr>
            <p:ph type="body" orient="vert" idx="21"/>
          </p:nvPr>
        </p:nvSpPr>
        <p:spPr>
          <a:xfrm>
            <a:off x="6119979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pic>
        <p:nvPicPr>
          <p:cNvPr id="50" name="Picture 49" descr="Shape, circle&#10;&#10;Description automatically generated">
            <a:extLst>
              <a:ext uri="{FF2B5EF4-FFF2-40B4-BE49-F238E27FC236}">
                <a16:creationId xmlns:a16="http://schemas.microsoft.com/office/drawing/2014/main" id="{E02BD553-6101-6B44-AA90-0E87719E3A0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085600" y="1774390"/>
            <a:ext cx="2743200" cy="2956666"/>
          </a:xfrm>
          <a:prstGeom prst="rect">
            <a:avLst/>
          </a:prstGeom>
        </p:spPr>
      </p:pic>
      <p:sp>
        <p:nvSpPr>
          <p:cNvPr id="51" name="Vertical Text Placeholder 2">
            <a:extLst>
              <a:ext uri="{FF2B5EF4-FFF2-40B4-BE49-F238E27FC236}">
                <a16:creationId xmlns:a16="http://schemas.microsoft.com/office/drawing/2014/main" id="{49AC0811-C36C-2F49-AE2B-DD8A54DD519E}"/>
              </a:ext>
            </a:extLst>
          </p:cNvPr>
          <p:cNvSpPr>
            <a:spLocks noGrp="1"/>
          </p:cNvSpPr>
          <p:nvPr>
            <p:ph type="body" orient="vert" idx="22"/>
          </p:nvPr>
        </p:nvSpPr>
        <p:spPr>
          <a:xfrm>
            <a:off x="9439728" y="3160719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2" name="Vertical Text Placeholder 2">
            <a:extLst>
              <a:ext uri="{FF2B5EF4-FFF2-40B4-BE49-F238E27FC236}">
                <a16:creationId xmlns:a16="http://schemas.microsoft.com/office/drawing/2014/main" id="{89D1839B-7756-584C-AED7-29D5710FC597}"/>
              </a:ext>
            </a:extLst>
          </p:cNvPr>
          <p:cNvSpPr>
            <a:spLocks noGrp="1"/>
          </p:cNvSpPr>
          <p:nvPr>
            <p:ph type="body" orient="vert" idx="23" hasCustomPrompt="1"/>
          </p:nvPr>
        </p:nvSpPr>
        <p:spPr>
          <a:xfrm>
            <a:off x="9474200" y="2518278"/>
            <a:ext cx="2007660" cy="936974"/>
          </a:xfrm>
        </p:spPr>
        <p:txBody>
          <a:bodyPr>
            <a:normAutofit/>
          </a:bodyPr>
          <a:lstStyle>
            <a:lvl1pPr marL="0" indent="0" algn="ctr">
              <a:buNone/>
              <a:defRPr sz="44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nl-NL" dirty="0"/>
              <a:t>4</a:t>
            </a:r>
          </a:p>
        </p:txBody>
      </p:sp>
      <p:sp>
        <p:nvSpPr>
          <p:cNvPr id="53" name="Vertical Text Placeholder 2">
            <a:extLst>
              <a:ext uri="{FF2B5EF4-FFF2-40B4-BE49-F238E27FC236}">
                <a16:creationId xmlns:a16="http://schemas.microsoft.com/office/drawing/2014/main" id="{620C36C4-77A9-DF4D-BCA7-E35837D2422E}"/>
              </a:ext>
            </a:extLst>
          </p:cNvPr>
          <p:cNvSpPr>
            <a:spLocks noGrp="1"/>
          </p:cNvSpPr>
          <p:nvPr>
            <p:ph type="body" orient="vert" idx="24"/>
          </p:nvPr>
        </p:nvSpPr>
        <p:spPr>
          <a:xfrm>
            <a:off x="9062996" y="4775205"/>
            <a:ext cx="2743199" cy="1342179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63528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ORANG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99B8A8-69FE-9C4B-984B-EF56636004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1976515-EDEC-0D44-81F1-9C7C1F867CEE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6995" y="5621506"/>
            <a:ext cx="3463953" cy="302400"/>
          </a:xfr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/>
              <a:t>+44 (0) 00000000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6CC370-3D60-2842-846D-65AF76485AF8}"/>
              </a:ext>
            </a:extLst>
          </p:cNvPr>
          <p:cNvSpPr txBox="1"/>
          <p:nvPr userDrawn="1"/>
        </p:nvSpPr>
        <p:spPr>
          <a:xfrm>
            <a:off x="357324" y="2044991"/>
            <a:ext cx="7801938" cy="15927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b="1" i="0" dirty="0">
                <a:solidFill>
                  <a:schemeClr val="bg1"/>
                </a:solidFill>
                <a:latin typeface="Gilroy SemiBold" pitchFamily="2" charset="77"/>
              </a:rPr>
              <a:t>Thank You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953E58A-D5B4-D248-8046-1E659178AD3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81600" y="4564050"/>
            <a:ext cx="2704240" cy="3240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lang="en-HK" sz="2000" b="1" i="0" smtClean="0">
                <a:effectLst/>
                <a:latin typeface="Gilroy SemiBold" pitchFamily="2" charset="77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2B06B-3E7F-0348-A8F5-C5FAD39F36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600" y="4911591"/>
            <a:ext cx="2699018" cy="3240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B386348-5BB6-9D4B-A758-6812EBE28DD8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6995" y="5940040"/>
            <a:ext cx="3463953" cy="3024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 err="1"/>
              <a:t>email@olamagri.com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8E864BB-A27D-9B45-8ACF-9AD0C7F81FFB}"/>
              </a:ext>
            </a:extLst>
          </p:cNvPr>
          <p:cNvSpPr txBox="1"/>
          <p:nvPr userDrawn="1"/>
        </p:nvSpPr>
        <p:spPr>
          <a:xfrm>
            <a:off x="291313" y="5583133"/>
            <a:ext cx="507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dirty="0">
                <a:solidFill>
                  <a:schemeClr val="bg1"/>
                </a:solidFill>
                <a:latin typeface="Gilroy" pitchFamily="2" charset="77"/>
              </a:rPr>
              <a:t>T:</a:t>
            </a:r>
          </a:p>
          <a:p>
            <a:pPr lvl="0"/>
            <a:r>
              <a:rPr lang="en-GB" sz="2000" b="0" i="0" dirty="0">
                <a:solidFill>
                  <a:schemeClr val="bg1"/>
                </a:solidFill>
                <a:latin typeface="Gilroy" pitchFamily="2" charset="77"/>
              </a:rPr>
              <a:t>E:</a:t>
            </a:r>
          </a:p>
          <a:p>
            <a:pPr lvl="0"/>
            <a:r>
              <a:rPr lang="en-GB" sz="2000" b="0" i="0" dirty="0">
                <a:solidFill>
                  <a:schemeClr val="bg1"/>
                </a:solidFill>
                <a:latin typeface="Gilroy" pitchFamily="2" charset="77"/>
              </a:rPr>
              <a:t>W: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B1281D58-558A-AC4D-BDEE-A0924FB6795D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283" y="6254276"/>
            <a:ext cx="3350665" cy="302400"/>
          </a:xfr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 err="1"/>
              <a:t>olamgroup.com</a:t>
            </a:r>
            <a:endParaRPr lang="en-GB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FCD6D0-1FC6-FD4F-B4A3-3F74769A056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83" y="39327"/>
            <a:ext cx="3721708" cy="1384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C172AF-CC85-524E-808D-0FF454E5C828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THANK YOU SLIDE ORANGE</a:t>
            </a:r>
          </a:p>
        </p:txBody>
      </p:sp>
    </p:spTree>
    <p:extLst>
      <p:ext uri="{BB962C8B-B14F-4D97-AF65-F5344CB8AC3E}">
        <p14:creationId xmlns:p14="http://schemas.microsoft.com/office/powerpoint/2010/main" val="12466212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WHI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497395-FB7F-2C4A-AA29-CDE14CF4E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F92B06B-3E7F-0348-A8F5-C5FAD39F369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81600" y="4899243"/>
            <a:ext cx="2699018" cy="3240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/>
              <a:t>Job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F9B3648-94F0-EB47-87D1-52A64B33916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381600" y="4561345"/>
            <a:ext cx="2699017" cy="3240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lang="en-HK" sz="2000" b="1" i="0" smtClean="0">
                <a:solidFill>
                  <a:schemeClr val="tx2"/>
                </a:solidFill>
                <a:effectLst/>
                <a:latin typeface="Gilroy SemiBold" pitchFamily="2" charset="77"/>
              </a:defRPr>
            </a:lvl1pPr>
          </a:lstStyle>
          <a:p>
            <a:pPr lvl="0"/>
            <a:r>
              <a:rPr lang="en-GB" dirty="0"/>
              <a:t>Name Surname</a:t>
            </a:r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A4F193BA-3EC5-CA4E-973A-CABA11BC64B0}"/>
              </a:ext>
            </a:extLst>
          </p:cNvPr>
          <p:cNvSpPr>
            <a:spLocks noGrp="1"/>
          </p:cNvSpPr>
          <p:nvPr>
            <p:ph sz="quarter" idx="19" hasCustomPrompt="1"/>
          </p:nvPr>
        </p:nvSpPr>
        <p:spPr>
          <a:xfrm>
            <a:off x="676995" y="5621506"/>
            <a:ext cx="3463953" cy="302400"/>
          </a:xfr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/>
              <a:t>+44 (0) 00000000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60000E6-6326-D94B-969C-15F24AEDAD12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76995" y="5940040"/>
            <a:ext cx="3463953" cy="302400"/>
          </a:xfrm>
        </p:spPr>
        <p:txBody>
          <a:bodyPr wrap="none"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 err="1"/>
              <a:t>email@olamagri.com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D819C0-1CF3-CC46-8B9E-3414E191591E}"/>
              </a:ext>
            </a:extLst>
          </p:cNvPr>
          <p:cNvSpPr txBox="1"/>
          <p:nvPr userDrawn="1"/>
        </p:nvSpPr>
        <p:spPr>
          <a:xfrm>
            <a:off x="291313" y="5583133"/>
            <a:ext cx="5070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 b="0" i="0" dirty="0">
                <a:solidFill>
                  <a:schemeClr val="tx1"/>
                </a:solidFill>
                <a:latin typeface="Gilroy" pitchFamily="2" charset="77"/>
              </a:rPr>
              <a:t>T:</a:t>
            </a:r>
          </a:p>
          <a:p>
            <a:pPr lvl="0"/>
            <a:r>
              <a:rPr lang="en-GB" sz="2000" b="0" i="0" dirty="0">
                <a:solidFill>
                  <a:schemeClr val="tx1"/>
                </a:solidFill>
                <a:latin typeface="Gilroy" pitchFamily="2" charset="77"/>
              </a:rPr>
              <a:t>E:</a:t>
            </a:r>
          </a:p>
          <a:p>
            <a:pPr lvl="0"/>
            <a:r>
              <a:rPr lang="en-GB" sz="2000" b="0" i="0" dirty="0">
                <a:solidFill>
                  <a:schemeClr val="tx1"/>
                </a:solidFill>
                <a:latin typeface="Gilroy" pitchFamily="2" charset="77"/>
              </a:rPr>
              <a:t>W: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6A2CD7B3-791E-7F4D-85D0-038FB632B3E1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90283" y="6254276"/>
            <a:ext cx="3350665" cy="302400"/>
          </a:xfrm>
        </p:spPr>
        <p:txBody>
          <a:bodyPr wrap="none" lIns="0" tIns="0" rIns="0" bIns="0" anchor="ctr">
            <a:noAutofit/>
          </a:bodyPr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pPr lvl="0"/>
            <a:r>
              <a:rPr lang="en-GB" dirty="0" err="1"/>
              <a:t>olamgroup.com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155A9D-E28C-514A-B3BD-D49F3E101CC4}"/>
              </a:ext>
            </a:extLst>
          </p:cNvPr>
          <p:cNvSpPr txBox="1"/>
          <p:nvPr userDrawn="1"/>
        </p:nvSpPr>
        <p:spPr>
          <a:xfrm>
            <a:off x="357324" y="2044991"/>
            <a:ext cx="7801938" cy="15927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500" b="1" i="0" dirty="0">
                <a:solidFill>
                  <a:schemeClr val="accent1"/>
                </a:solidFill>
                <a:latin typeface="Gilroy SemiBold" pitchFamily="2" charset="77"/>
              </a:rPr>
              <a:t>Thank You</a:t>
            </a:r>
          </a:p>
        </p:txBody>
      </p:sp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27950D0C-67DA-FB44-B2BB-546D4F4915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36" y="39327"/>
            <a:ext cx="3727055" cy="138494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0D24346-1EB0-0A4D-B682-DD3BF626BC65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THANK YOU SLIDE WHITE</a:t>
            </a:r>
          </a:p>
        </p:txBody>
      </p:sp>
    </p:spTree>
    <p:extLst>
      <p:ext uri="{BB962C8B-B14F-4D97-AF65-F5344CB8AC3E}">
        <p14:creationId xmlns:p14="http://schemas.microsoft.com/office/powerpoint/2010/main" val="3789993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Background pattern&#10;&#10;Description automatically generated">
            <a:extLst>
              <a:ext uri="{FF2B5EF4-FFF2-40B4-BE49-F238E27FC236}">
                <a16:creationId xmlns:a16="http://schemas.microsoft.com/office/drawing/2014/main" id="{2E0AC265-AD2E-3C4E-9C6D-872D3FDF5D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01E90E-43AF-224A-83AA-8FD0E885FCF3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TITLE SLIDE NO IMAGE ORANGE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C4D60AA-0596-434E-83B5-2E2D95FA4C4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3607" y="1101012"/>
            <a:ext cx="6681673" cy="3556129"/>
          </a:xfrm>
        </p:spPr>
        <p:txBody>
          <a:bodyPr wrap="square" lIns="0" tIns="0" rIns="0" bIns="0" anchor="b">
            <a:noAutofit/>
          </a:bodyPr>
          <a:lstStyle>
            <a:lvl1pPr algn="l">
              <a:defRPr sz="8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Heading</a:t>
            </a:r>
            <a:br>
              <a:rPr lang="en-GB" dirty="0"/>
            </a:br>
            <a:r>
              <a:rPr lang="en-GB" dirty="0"/>
              <a:t>Here in</a:t>
            </a:r>
            <a:br>
              <a:rPr lang="en-GB" dirty="0"/>
            </a:br>
            <a:r>
              <a:rPr lang="en-GB" dirty="0"/>
              <a:t>Title Case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ECE68A7-D362-B748-8384-11618977842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269" y="4924024"/>
            <a:ext cx="604056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Subheading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C33ECD24-8592-4340-98BB-ED1D1BA0003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600" y="6214602"/>
            <a:ext cx="2743200" cy="365125"/>
          </a:xfrm>
        </p:spPr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HK" dirty="0"/>
              <a:t>16.02.2022</a:t>
            </a:r>
            <a:endParaRPr lang="en-US" dirty="0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6644FFCE-2978-0A47-86A9-6F6617AA97F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383" y="39327"/>
            <a:ext cx="3721708" cy="138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393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orient="horz" pos="4088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pos="7446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7294637-92E5-D440-A588-21DB969C46C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827788" y="1233523"/>
            <a:ext cx="10536423" cy="3915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678D50-C9C1-F641-9710-0B11F1810CEE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END SLIDE</a:t>
            </a:r>
          </a:p>
        </p:txBody>
      </p:sp>
    </p:spTree>
    <p:extLst>
      <p:ext uri="{BB962C8B-B14F-4D97-AF65-F5344CB8AC3E}">
        <p14:creationId xmlns:p14="http://schemas.microsoft.com/office/powerpoint/2010/main" val="23108188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IM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9F62C389-98D7-4846-A6F4-BB2943D2B7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BD3F2F0-2D20-C84F-8E3F-C492FDA51BF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3607" y="1101012"/>
            <a:ext cx="6681673" cy="3556129"/>
          </a:xfrm>
        </p:spPr>
        <p:txBody>
          <a:bodyPr wrap="square" lIns="0" tIns="0" rIns="0" bIns="0" anchor="b">
            <a:noAutofit/>
          </a:bodyPr>
          <a:lstStyle>
            <a:lvl1pPr algn="l">
              <a:defRPr sz="80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Heading</a:t>
            </a:r>
            <a:br>
              <a:rPr lang="en-GB" dirty="0"/>
            </a:br>
            <a:r>
              <a:rPr lang="en-GB" dirty="0"/>
              <a:t>Here in</a:t>
            </a:r>
            <a:br>
              <a:rPr lang="en-GB" dirty="0"/>
            </a:br>
            <a:r>
              <a:rPr lang="en-GB" dirty="0"/>
              <a:t>Title Case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5E758C9-6217-DB44-B117-58D67EB881E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2269" y="4924024"/>
            <a:ext cx="604056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Subheading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B0829EA5-808F-FC42-97C9-25BD8FD2F1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81600" y="6214602"/>
            <a:ext cx="2743200" cy="365125"/>
          </a:xfrm>
        </p:spPr>
        <p:txBody>
          <a:bodyPr lIns="0" tIns="0" rIns="0" bIns="0"/>
          <a:lstStyle>
            <a:lvl1pPr>
              <a:defRPr sz="1800" b="1" i="0">
                <a:solidFill>
                  <a:schemeClr val="accent1"/>
                </a:solidFill>
                <a:latin typeface="Gilroy SemiBold" pitchFamily="2" charset="77"/>
              </a:defRPr>
            </a:lvl1pPr>
          </a:lstStyle>
          <a:p>
            <a:r>
              <a:rPr lang="en-HK" dirty="0"/>
              <a:t>16.02.2022</a:t>
            </a:r>
            <a:endParaRPr lang="en-US" dirty="0"/>
          </a:p>
        </p:txBody>
      </p:sp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67F4472E-29B1-4C41-972C-1F1736B5208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2036" y="39327"/>
            <a:ext cx="3727055" cy="1384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989A77-856B-2743-995E-3CAB4AD79B1E}"/>
              </a:ext>
            </a:extLst>
          </p:cNvPr>
          <p:cNvSpPr txBox="1"/>
          <p:nvPr userDrawn="1"/>
        </p:nvSpPr>
        <p:spPr>
          <a:xfrm>
            <a:off x="0" y="-404647"/>
            <a:ext cx="4221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TITLE SLIDE NO IMAGE WHITE</a:t>
            </a:r>
          </a:p>
        </p:txBody>
      </p:sp>
    </p:spTree>
    <p:extLst>
      <p:ext uri="{BB962C8B-B14F-4D97-AF65-F5344CB8AC3E}">
        <p14:creationId xmlns:p14="http://schemas.microsoft.com/office/powerpoint/2010/main" val="167796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SLIDE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1A627A3C-3743-094B-8507-15DD919A293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BED877-667F-BE44-AB62-1A92C4CCC6B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2A012-8E4F-2A4E-B045-3B1E620BA6D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413CD7-DF3A-EB42-9474-07B1EA4E2103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GREEN</a:t>
            </a:r>
          </a:p>
        </p:txBody>
      </p:sp>
    </p:spTree>
    <p:extLst>
      <p:ext uri="{BB962C8B-B14F-4D97-AF65-F5344CB8AC3E}">
        <p14:creationId xmlns:p14="http://schemas.microsoft.com/office/powerpoint/2010/main" val="983295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YEL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ackground pattern&#10;&#10;Description automatically generated">
            <a:extLst>
              <a:ext uri="{FF2B5EF4-FFF2-40B4-BE49-F238E27FC236}">
                <a16:creationId xmlns:a16="http://schemas.microsoft.com/office/drawing/2014/main" id="{ED5E8E8D-3D56-6140-B5D4-0BC38CBC06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51A34D4-D982-9645-B406-C35C499348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90EF77D5-1BEC-364C-9978-ECB09FB1CDA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FEF1DF-1C2A-2C4C-86FE-71E82FEBB357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YELLOW</a:t>
            </a:r>
          </a:p>
        </p:txBody>
      </p:sp>
    </p:spTree>
    <p:extLst>
      <p:ext uri="{BB962C8B-B14F-4D97-AF65-F5344CB8AC3E}">
        <p14:creationId xmlns:p14="http://schemas.microsoft.com/office/powerpoint/2010/main" val="14076698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02014AFA-0BE0-F846-9AE1-0374EDFA564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A4B7D6B-C024-9B46-B18F-FA5EA23976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BB14186-6094-A143-B316-49B4A347A2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29DAB-5545-CB4A-85C4-4217EA515B31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BLUE</a:t>
            </a:r>
          </a:p>
        </p:txBody>
      </p:sp>
    </p:spTree>
    <p:extLst>
      <p:ext uri="{BB962C8B-B14F-4D97-AF65-F5344CB8AC3E}">
        <p14:creationId xmlns:p14="http://schemas.microsoft.com/office/powerpoint/2010/main" val="21182239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ADCCD8E5-E297-4B4C-ACA7-B451BB80726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7FC23C3-05F5-6F47-B9FF-727B46488F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6F889A3-7094-904F-B51D-AF5F2E213F6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800BBB-0297-644B-8109-8E1CE4212F4A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PINK</a:t>
            </a:r>
          </a:p>
        </p:txBody>
      </p:sp>
    </p:spTree>
    <p:extLst>
      <p:ext uri="{BB962C8B-B14F-4D97-AF65-F5344CB8AC3E}">
        <p14:creationId xmlns:p14="http://schemas.microsoft.com/office/powerpoint/2010/main" val="42259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EC677F63-F549-854B-910D-17D7C5AF80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0BBB0B6-0ADB-E643-8065-3D29CA973DE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1600" y="1030014"/>
            <a:ext cx="7337637" cy="2742698"/>
          </a:xfrm>
        </p:spPr>
        <p:txBody>
          <a:bodyPr lIns="0" tIns="0" rIns="0" bIns="0" anchor="b">
            <a:noAutofit/>
          </a:bodyPr>
          <a:lstStyle>
            <a:lvl1pPr algn="l">
              <a:defRPr sz="7000" b="1" i="0">
                <a:solidFill>
                  <a:schemeClr val="bg1"/>
                </a:solidFill>
                <a:latin typeface="Gilroy SemiBold" pitchFamily="2" charset="77"/>
              </a:defRPr>
            </a:lvl1pPr>
          </a:lstStyle>
          <a:p>
            <a:r>
              <a:rPr lang="en-GB" dirty="0"/>
              <a:t>Section Title Here</a:t>
            </a:r>
            <a:br>
              <a:rPr lang="en-GB" dirty="0"/>
            </a:br>
            <a:r>
              <a:rPr lang="en-GB" dirty="0"/>
              <a:t>Max. 2-Lines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E357879-6B87-5C4C-8B46-F6A5503FF2A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1600" y="4361792"/>
            <a:ext cx="6487033" cy="1098213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000" b="0" i="0">
                <a:solidFill>
                  <a:schemeClr val="tx1"/>
                </a:solidFill>
                <a:latin typeface="Gilroy" pitchFamily="2" charset="7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Intro text here here max.</a:t>
            </a:r>
            <a:br>
              <a:rPr lang="en-GB" dirty="0"/>
            </a:br>
            <a:r>
              <a:rPr lang="en-GB" dirty="0"/>
              <a:t>2-lines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24FA5E-8CA8-7546-8ADD-31D9A5F1EA8F}"/>
              </a:ext>
            </a:extLst>
          </p:cNvPr>
          <p:cNvSpPr txBox="1"/>
          <p:nvPr userDrawn="1"/>
        </p:nvSpPr>
        <p:spPr>
          <a:xfrm>
            <a:off x="-1" y="-404647"/>
            <a:ext cx="463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accent1"/>
                </a:solidFill>
                <a:latin typeface="Gilroy SemiBold" pitchFamily="2" charset="77"/>
              </a:rPr>
              <a:t>SECTION SLIDE PURPLE</a:t>
            </a:r>
          </a:p>
        </p:txBody>
      </p:sp>
    </p:spTree>
    <p:extLst>
      <p:ext uri="{BB962C8B-B14F-4D97-AF65-F5344CB8AC3E}">
        <p14:creationId xmlns:p14="http://schemas.microsoft.com/office/powerpoint/2010/main" val="1919442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 userDrawn="1">
          <p15:clr>
            <a:srgbClr val="FBAE40"/>
          </p15:clr>
        </p15:guide>
        <p15:guide id="2" pos="7446" userDrawn="1">
          <p15:clr>
            <a:srgbClr val="FBAE40"/>
          </p15:clr>
        </p15:guide>
        <p15:guide id="3" orient="horz" pos="232" userDrawn="1">
          <p15:clr>
            <a:srgbClr val="FBAE40"/>
          </p15:clr>
        </p15:guide>
        <p15:guide id="4" orient="horz" pos="40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1F84DD-FEC5-054B-8DBF-FBBE22C877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28A27E-1D82-A542-AABF-85B9E15FB2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673499-FFF6-A74D-BA88-AFB93A5DED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8886" y="6241776"/>
            <a:ext cx="2743200" cy="1948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800" b="1" i="0">
                <a:solidFill>
                  <a:schemeClr val="tx1"/>
                </a:solidFill>
                <a:latin typeface="Gilroy SemiBold" pitchFamily="2" charset="77"/>
              </a:defRPr>
            </a:lvl1pPr>
          </a:lstStyle>
          <a:p>
            <a:fld id="{4C27C4E5-04DF-4A4E-B723-3CBF5BA15AB5}" type="datetime5">
              <a:rPr lang="en-HK" smtClean="0"/>
              <a:pPr/>
              <a:t>27-May-25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56DDE-35E6-E546-AC8E-A09A26252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41777"/>
            <a:ext cx="4114800" cy="194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Gilroy" pitchFamily="2" charset="77"/>
              </a:defRPr>
            </a:lvl1pPr>
          </a:lstStyle>
          <a:p>
            <a:r>
              <a:rPr lang="en-US" dirty="0"/>
              <a:t>Presenter Name | Event/Date | Department/Unit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38D99D8-9A67-C444-9A69-F38F18FE1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40449"/>
            <a:ext cx="3195076" cy="12034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200" b="0" i="0">
                <a:solidFill>
                  <a:schemeClr val="tx1"/>
                </a:solidFill>
                <a:latin typeface="Gilroy" pitchFamily="2" charset="77"/>
              </a:defRPr>
            </a:lvl1pPr>
          </a:lstStyle>
          <a:p>
            <a:fld id="{6EB9E83A-110D-7347-A875-73F0F16F4410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6623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2" r:id="rId2"/>
    <p:sldLayoutId id="2147483660" r:id="rId3"/>
    <p:sldLayoutId id="2147483661" r:id="rId4"/>
    <p:sldLayoutId id="2147483662" r:id="rId5"/>
    <p:sldLayoutId id="2147483664" r:id="rId6"/>
    <p:sldLayoutId id="2147483665" r:id="rId7"/>
    <p:sldLayoutId id="2147483666" r:id="rId8"/>
    <p:sldLayoutId id="2147483667" r:id="rId9"/>
    <p:sldLayoutId id="2147483684" r:id="rId10"/>
    <p:sldLayoutId id="2147483685" r:id="rId11"/>
    <p:sldLayoutId id="2147483669" r:id="rId12"/>
    <p:sldLayoutId id="2147483686" r:id="rId13"/>
    <p:sldLayoutId id="2147483668" r:id="rId14"/>
    <p:sldLayoutId id="2147483650" r:id="rId15"/>
    <p:sldLayoutId id="2147483672" r:id="rId16"/>
    <p:sldLayoutId id="2147483688" r:id="rId17"/>
    <p:sldLayoutId id="2147483690" r:id="rId18"/>
    <p:sldLayoutId id="2147483691" r:id="rId19"/>
    <p:sldLayoutId id="2147483692" r:id="rId20"/>
    <p:sldLayoutId id="2147483693" r:id="rId21"/>
    <p:sldLayoutId id="2147483694" r:id="rId22"/>
    <p:sldLayoutId id="2147483695" r:id="rId23"/>
    <p:sldLayoutId id="2147483697" r:id="rId24"/>
    <p:sldLayoutId id="2147483698" r:id="rId25"/>
    <p:sldLayoutId id="2147483699" r:id="rId26"/>
    <p:sldLayoutId id="2147483700" r:id="rId27"/>
    <p:sldLayoutId id="2147483681" r:id="rId28"/>
    <p:sldLayoutId id="2147483682" r:id="rId29"/>
    <p:sldLayoutId id="2147483683" r:id="rId3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ilroy SemiBold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ilroy Italic" pitchFamily="2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ilroy" pitchFamily="2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ilroy" pitchFamily="2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roy" pitchFamily="2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ilroy" pitchFamily="2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2.emf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3.png"/><Relationship Id="rId7" Type="http://schemas.openxmlformats.org/officeDocument/2006/relationships/image" Target="../media/image5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10" Type="http://schemas.openxmlformats.org/officeDocument/2006/relationships/image" Target="../media/image56.png"/><Relationship Id="rId4" Type="http://schemas.openxmlformats.org/officeDocument/2006/relationships/image" Target="../media/image48.jpe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emf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microsoft.com/office/2007/relationships/hdphoto" Target="../media/hdphoto3.wdp"/><Relationship Id="rId12" Type="http://schemas.openxmlformats.org/officeDocument/2006/relationships/image" Target="../media/image86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2.png"/><Relationship Id="rId11" Type="http://schemas.openxmlformats.org/officeDocument/2006/relationships/image" Target="../media/image85.jpeg"/><Relationship Id="rId5" Type="http://schemas.microsoft.com/office/2007/relationships/hdphoto" Target="../media/hdphoto2.wdp"/><Relationship Id="rId10" Type="http://schemas.openxmlformats.org/officeDocument/2006/relationships/image" Target="../media/image84.jpeg"/><Relationship Id="rId4" Type="http://schemas.openxmlformats.org/officeDocument/2006/relationships/image" Target="../media/image81.png"/><Relationship Id="rId9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5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pn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9.jpeg"/><Relationship Id="rId11" Type="http://schemas.openxmlformats.org/officeDocument/2006/relationships/image" Target="../media/image44.emf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microsoft.com/office/2007/relationships/hdphoto" Target="../media/hdphoto1.wdp"/><Relationship Id="rId9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LOCAL PRODUCTION </a:t>
            </a:r>
            <a:endParaRPr lang="en-US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65846D48-CE29-FCE2-EBD9-5C968E1E4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754" y="1479206"/>
            <a:ext cx="6670291" cy="2661275"/>
          </a:xfrm>
          <a:prstGeom prst="rect">
            <a:avLst/>
          </a:prstGeom>
        </p:spPr>
      </p:pic>
      <p:grpSp>
        <p:nvGrpSpPr>
          <p:cNvPr id="25" name="Grupo 24">
            <a:extLst>
              <a:ext uri="{FF2B5EF4-FFF2-40B4-BE49-F238E27FC236}">
                <a16:creationId xmlns:a16="http://schemas.microsoft.com/office/drawing/2014/main" id="{26A19DD6-C49A-2E21-CE87-64AABE52A530}"/>
              </a:ext>
            </a:extLst>
          </p:cNvPr>
          <p:cNvGrpSpPr/>
          <p:nvPr/>
        </p:nvGrpSpPr>
        <p:grpSpPr>
          <a:xfrm>
            <a:off x="7971474" y="1264745"/>
            <a:ext cx="1994460" cy="2474103"/>
            <a:chOff x="9424920" y="1495581"/>
            <a:chExt cx="2250041" cy="2722124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E2BEDAFB-5A88-141C-E8BE-1CBD5B7E88DF}"/>
                </a:ext>
              </a:extLst>
            </p:cNvPr>
            <p:cNvGrpSpPr/>
            <p:nvPr/>
          </p:nvGrpSpPr>
          <p:grpSpPr>
            <a:xfrm>
              <a:off x="9424920" y="1495581"/>
              <a:ext cx="2250041" cy="2722124"/>
              <a:chOff x="2804843" y="1192330"/>
              <a:chExt cx="3821987" cy="4625335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2EE0C603-B4C6-5536-39F9-0106E867E3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5729" t="20559" r="61459" b="30365"/>
              <a:stretch/>
            </p:blipFill>
            <p:spPr bwMode="auto">
              <a:xfrm>
                <a:off x="2804843" y="1192330"/>
                <a:ext cx="3821987" cy="4625335"/>
              </a:xfrm>
              <a:prstGeom prst="rect">
                <a:avLst/>
              </a:prstGeom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id="{1F2EB7A9-25BA-6A24-0152-5C3AFF228D24}"/>
                  </a:ext>
                </a:extLst>
              </p:cNvPr>
              <p:cNvSpPr/>
              <p:nvPr/>
            </p:nvSpPr>
            <p:spPr>
              <a:xfrm rot="20156178">
                <a:off x="3226649" y="2117032"/>
                <a:ext cx="345257" cy="1370672"/>
              </a:xfrm>
              <a:prstGeom prst="ellipse">
                <a:avLst/>
              </a:prstGeom>
              <a:noFill/>
              <a:ln w="5715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8E978A9C-EFC1-EBF6-4604-582AB1214946}"/>
                  </a:ext>
                </a:extLst>
              </p:cNvPr>
              <p:cNvSpPr txBox="1"/>
              <p:nvPr/>
            </p:nvSpPr>
            <p:spPr>
              <a:xfrm>
                <a:off x="2874453" y="2617703"/>
                <a:ext cx="874144" cy="575259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800" dirty="0"/>
                  <a:t>40%</a:t>
                </a:r>
              </a:p>
              <a:p>
                <a:pPr algn="ctr"/>
                <a:r>
                  <a:rPr lang="es-ES" sz="800" dirty="0"/>
                  <a:t>1,155k</a:t>
                </a:r>
                <a:endParaRPr lang="en-US" sz="800" dirty="0"/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6C89DA28-4BC1-AD44-8CF7-0D087FA5ACEF}"/>
                  </a:ext>
                </a:extLst>
              </p:cNvPr>
              <p:cNvSpPr txBox="1"/>
              <p:nvPr/>
            </p:nvSpPr>
            <p:spPr>
              <a:xfrm>
                <a:off x="3924101" y="2802368"/>
                <a:ext cx="888141" cy="575389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700" dirty="0"/>
                  <a:t>30%</a:t>
                </a:r>
              </a:p>
              <a:p>
                <a:pPr algn="ctr"/>
                <a:r>
                  <a:rPr lang="es-ES" sz="700" dirty="0"/>
                  <a:t>887k</a:t>
                </a:r>
                <a:endParaRPr lang="en-US" sz="700" dirty="0"/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C521F929-33D7-7924-8515-D3C72C0944E0}"/>
                </a:ext>
              </a:extLst>
            </p:cNvPr>
            <p:cNvSpPr txBox="1"/>
            <p:nvPr/>
          </p:nvSpPr>
          <p:spPr>
            <a:xfrm>
              <a:off x="10678138" y="3600352"/>
              <a:ext cx="514516" cy="369332"/>
            </a:xfrm>
            <a:prstGeom prst="rect">
              <a:avLst/>
            </a:prstGeom>
            <a:solidFill>
              <a:srgbClr val="0070C0"/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ES" sz="900" dirty="0"/>
                <a:t>10%</a:t>
              </a:r>
            </a:p>
            <a:p>
              <a:pPr algn="ctr"/>
              <a:r>
                <a:rPr lang="es-ES" sz="900" dirty="0"/>
                <a:t>280k</a:t>
              </a:r>
              <a:endParaRPr lang="en-US" sz="900" dirty="0"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A8AF545-818E-8A64-FF5F-AD04B923EEFF}"/>
              </a:ext>
            </a:extLst>
          </p:cNvPr>
          <p:cNvSpPr txBox="1"/>
          <p:nvPr/>
        </p:nvSpPr>
        <p:spPr>
          <a:xfrm>
            <a:off x="2570039" y="1171429"/>
            <a:ext cx="253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PERUVIAN HARVEST IN MT</a:t>
            </a:r>
            <a:endParaRPr lang="en-US" b="1" dirty="0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0F59B08-123E-3A97-7E11-BBE0B96ABA31}"/>
              </a:ext>
            </a:extLst>
          </p:cNvPr>
          <p:cNvSpPr txBox="1"/>
          <p:nvPr/>
        </p:nvSpPr>
        <p:spPr>
          <a:xfrm>
            <a:off x="2445032" y="4630985"/>
            <a:ext cx="36509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PERUVIAN PRODUCTIONS &amp; YIELD</a:t>
            </a:r>
            <a:endParaRPr lang="en-US" b="1" dirty="0"/>
          </a:p>
        </p:txBody>
      </p:sp>
      <p:graphicFrame>
        <p:nvGraphicFramePr>
          <p:cNvPr id="16" name="Tabla 14">
            <a:extLst>
              <a:ext uri="{FF2B5EF4-FFF2-40B4-BE49-F238E27FC236}">
                <a16:creationId xmlns:a16="http://schemas.microsoft.com/office/drawing/2014/main" id="{CA3D273E-4A17-E5A9-B637-7389330C55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8705217"/>
              </p:ext>
            </p:extLst>
          </p:nvPr>
        </p:nvGraphicFramePr>
        <p:xfrm>
          <a:off x="9862495" y="1757684"/>
          <a:ext cx="2095928" cy="1371600"/>
        </p:xfrm>
        <a:graphic>
          <a:graphicData uri="http://schemas.openxmlformats.org/drawingml/2006/table">
            <a:tbl>
              <a:tblPr bandRow="1">
                <a:tableStyleId>{5940675A-B579-460E-94D1-54222C63F5DA}</a:tableStyleId>
              </a:tblPr>
              <a:tblGrid>
                <a:gridCol w="1020814">
                  <a:extLst>
                    <a:ext uri="{9D8B030D-6E8A-4147-A177-3AD203B41FA5}">
                      <a16:colId xmlns:a16="http://schemas.microsoft.com/office/drawing/2014/main" val="675040517"/>
                    </a:ext>
                  </a:extLst>
                </a:gridCol>
                <a:gridCol w="1075114">
                  <a:extLst>
                    <a:ext uri="{9D8B030D-6E8A-4147-A177-3AD203B41FA5}">
                      <a16:colId xmlns:a16="http://schemas.microsoft.com/office/drawing/2014/main" val="4037333957"/>
                    </a:ext>
                  </a:extLst>
                </a:gridCol>
              </a:tblGrid>
              <a:tr h="22948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Tn</a:t>
                      </a:r>
                      <a:r>
                        <a:rPr lang="es-ES" sz="1200" dirty="0"/>
                        <a:t> (2022)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    </a:t>
                      </a:r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2,978,133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16135144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N°</a:t>
                      </a:r>
                      <a:r>
                        <a:rPr lang="es-ES" sz="1200" dirty="0"/>
                        <a:t> ha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kern="1200" dirty="0">
                          <a:solidFill>
                            <a:schemeClr val="dk1"/>
                          </a:solidFill>
                        </a:rPr>
                        <a:t>410,000 </a:t>
                      </a:r>
                      <a:endParaRPr lang="en-US" sz="12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0" marR="0" marT="0" marB="0" anchor="b"/>
                </a:tc>
                <a:extLst>
                  <a:ext uri="{0D108BD9-81ED-4DB2-BD59-A6C34878D82A}">
                    <a16:rowId xmlns:a16="http://schemas.microsoft.com/office/drawing/2014/main" val="869685215"/>
                  </a:ext>
                </a:extLst>
              </a:tr>
              <a:tr h="22948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Yield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Tn</a:t>
                      </a:r>
                      <a:r>
                        <a:rPr lang="es-ES" sz="1200" dirty="0"/>
                        <a:t>/ha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7,500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472117"/>
                  </a:ext>
                </a:extLst>
              </a:tr>
              <a:tr h="22948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N°</a:t>
                      </a:r>
                      <a:r>
                        <a:rPr lang="es-ES" sz="1200" dirty="0"/>
                        <a:t> </a:t>
                      </a:r>
                      <a:r>
                        <a:rPr lang="es-ES" sz="1200" dirty="0" err="1"/>
                        <a:t>farmers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14,000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712775"/>
                  </a:ext>
                </a:extLst>
              </a:tr>
              <a:tr h="229484">
                <a:tc>
                  <a:txBody>
                    <a:bodyPr/>
                    <a:lstStyle/>
                    <a:p>
                      <a:pPr algn="ctr"/>
                      <a:r>
                        <a:rPr lang="es-ES" sz="1200" dirty="0" err="1"/>
                        <a:t>Irrigation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 dirty="0"/>
                        <a:t>15,000m</a:t>
                      </a:r>
                      <a:r>
                        <a:rPr lang="es-ES" sz="1200" baseline="30000" dirty="0"/>
                        <a:t>3</a:t>
                      </a:r>
                      <a:r>
                        <a:rPr lang="es-ES" sz="1200" baseline="0" dirty="0"/>
                        <a:t>/ha</a:t>
                      </a:r>
                      <a:endParaRPr lang="en-US" sz="1200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05761"/>
                  </a:ext>
                </a:extLst>
              </a:tr>
            </a:tbl>
          </a:graphicData>
        </a:graphic>
      </p:graphicFrame>
      <p:pic>
        <p:nvPicPr>
          <p:cNvPr id="27" name="Imagen 26">
            <a:extLst>
              <a:ext uri="{FF2B5EF4-FFF2-40B4-BE49-F238E27FC236}">
                <a16:creationId xmlns:a16="http://schemas.microsoft.com/office/drawing/2014/main" id="{F9842FE5-7C10-FF27-CEB4-E9EDD3109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1029" y="4247887"/>
            <a:ext cx="3921424" cy="2357027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A31C1F67-2F36-A14C-990D-5BB627D728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754" y="4938761"/>
            <a:ext cx="6670290" cy="602085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A8B0DC-A40F-969C-02A7-3E86B731CD02}"/>
              </a:ext>
            </a:extLst>
          </p:cNvPr>
          <p:cNvSpPr txBox="1"/>
          <p:nvPr/>
        </p:nvSpPr>
        <p:spPr>
          <a:xfrm>
            <a:off x="503754" y="4140481"/>
            <a:ext cx="2835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 err="1"/>
              <a:t>Source</a:t>
            </a:r>
            <a:r>
              <a:rPr lang="es-PE" sz="1100" dirty="0"/>
              <a:t>: </a:t>
            </a:r>
            <a:r>
              <a:rPr lang="es-PE" sz="1100" dirty="0" err="1"/>
              <a:t>Ministry</a:t>
            </a:r>
            <a:r>
              <a:rPr lang="es-PE" sz="1100" dirty="0"/>
              <a:t> </a:t>
            </a:r>
            <a:r>
              <a:rPr lang="es-PE" sz="1100" dirty="0" err="1"/>
              <a:t>of</a:t>
            </a:r>
            <a:r>
              <a:rPr lang="es-PE" sz="1100" dirty="0"/>
              <a:t> </a:t>
            </a:r>
            <a:r>
              <a:rPr lang="es-PE" sz="1100" dirty="0" err="1"/>
              <a:t>Agriculture</a:t>
            </a:r>
            <a:endParaRPr lang="es-PE" sz="11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A96778F-D29A-9D9A-CC68-74DA88E1182E}"/>
              </a:ext>
            </a:extLst>
          </p:cNvPr>
          <p:cNvSpPr txBox="1"/>
          <p:nvPr/>
        </p:nvSpPr>
        <p:spPr>
          <a:xfrm>
            <a:off x="503753" y="5534694"/>
            <a:ext cx="2835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 err="1"/>
              <a:t>Source</a:t>
            </a:r>
            <a:r>
              <a:rPr lang="es-PE" sz="1100" dirty="0"/>
              <a:t>: </a:t>
            </a:r>
            <a:r>
              <a:rPr lang="es-PE" sz="1100" dirty="0" err="1"/>
              <a:t>Ministry</a:t>
            </a:r>
            <a:r>
              <a:rPr lang="es-PE" sz="1100" dirty="0"/>
              <a:t> </a:t>
            </a:r>
            <a:r>
              <a:rPr lang="es-PE" sz="1100" dirty="0" err="1"/>
              <a:t>of</a:t>
            </a:r>
            <a:r>
              <a:rPr lang="es-PE" sz="1100" dirty="0"/>
              <a:t> </a:t>
            </a:r>
            <a:r>
              <a:rPr lang="es-PE" sz="1100" dirty="0" err="1"/>
              <a:t>Agriculture</a:t>
            </a:r>
            <a:endParaRPr lang="es-PE" sz="1100" dirty="0"/>
          </a:p>
        </p:txBody>
      </p:sp>
    </p:spTree>
    <p:extLst>
      <p:ext uri="{BB962C8B-B14F-4D97-AF65-F5344CB8AC3E}">
        <p14:creationId xmlns:p14="http://schemas.microsoft.com/office/powerpoint/2010/main" val="3952848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54157" y="561896"/>
            <a:ext cx="11446330" cy="512634"/>
          </a:xfrm>
        </p:spPr>
        <p:txBody>
          <a:bodyPr/>
          <a:lstStyle/>
          <a:p>
            <a:r>
              <a:rPr lang="es-PE" dirty="0"/>
              <a:t>MAIN SUPPLY CHAIN FOR BULK PRODUCTS – 65%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PE" dirty="0" err="1"/>
              <a:t>consumption</a:t>
            </a:r>
            <a:endParaRPr lang="en-US" dirty="0"/>
          </a:p>
        </p:txBody>
      </p:sp>
      <p:pic>
        <p:nvPicPr>
          <p:cNvPr id="12" name="Picture 2" descr="Vector Farmer Man Icon Stock Illustration - Download Image Now - Farmer,  Icon, Rural Scene - iStock">
            <a:extLst>
              <a:ext uri="{FF2B5EF4-FFF2-40B4-BE49-F238E27FC236}">
                <a16:creationId xmlns:a16="http://schemas.microsoft.com/office/drawing/2014/main" id="{D2D611F0-9D48-8837-6F77-DC7933A9B0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0" t="26380" r="23231" b="28751"/>
          <a:stretch/>
        </p:blipFill>
        <p:spPr bwMode="auto">
          <a:xfrm>
            <a:off x="5017064" y="1203693"/>
            <a:ext cx="711190" cy="72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Mill - Free buildings icons">
            <a:extLst>
              <a:ext uri="{FF2B5EF4-FFF2-40B4-BE49-F238E27FC236}">
                <a16:creationId xmlns:a16="http://schemas.microsoft.com/office/drawing/2014/main" id="{D83F92DF-DA45-5099-50AA-7977CA4555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079" y="2868135"/>
            <a:ext cx="649224" cy="6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74A9E410-6FBC-9719-7F60-11D711EC28C7}"/>
              </a:ext>
            </a:extLst>
          </p:cNvPr>
          <p:cNvSpPr/>
          <p:nvPr/>
        </p:nvSpPr>
        <p:spPr>
          <a:xfrm rot="5400000">
            <a:off x="5079208" y="2097132"/>
            <a:ext cx="513457" cy="3500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E4B78A-3218-6A70-C768-8A49150964BE}"/>
              </a:ext>
            </a:extLst>
          </p:cNvPr>
          <p:cNvSpPr txBox="1"/>
          <p:nvPr/>
        </p:nvSpPr>
        <p:spPr>
          <a:xfrm>
            <a:off x="5830697" y="1092090"/>
            <a:ext cx="39204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 err="1"/>
              <a:t>Farmers</a:t>
            </a:r>
            <a:r>
              <a:rPr lang="es-PE" sz="1600" dirty="0"/>
              <a:t> </a:t>
            </a:r>
            <a:r>
              <a:rPr lang="es-PE" sz="1600" dirty="0" err="1"/>
              <a:t>received</a:t>
            </a:r>
            <a:r>
              <a:rPr lang="es-PE" sz="1600" dirty="0"/>
              <a:t> </a:t>
            </a:r>
            <a:r>
              <a:rPr lang="es-PE" sz="1600" dirty="0" err="1"/>
              <a:t>credit</a:t>
            </a:r>
            <a:r>
              <a:rPr lang="es-PE" sz="1600" dirty="0"/>
              <a:t> </a:t>
            </a:r>
            <a:r>
              <a:rPr lang="es-PE" sz="1600" dirty="0" err="1"/>
              <a:t>from</a:t>
            </a:r>
            <a:r>
              <a:rPr lang="es-PE" sz="1600" dirty="0"/>
              <a:t> </a:t>
            </a:r>
            <a:r>
              <a:rPr lang="es-PE" sz="1600" dirty="0" err="1"/>
              <a:t>millers</a:t>
            </a:r>
            <a:r>
              <a:rPr lang="es-P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/>
              <a:t>Product: </a:t>
            </a:r>
            <a:r>
              <a:rPr lang="es-PE" sz="1600" dirty="0" err="1"/>
              <a:t>Wet</a:t>
            </a:r>
            <a:r>
              <a:rPr lang="es-PE" sz="1600" dirty="0"/>
              <a:t> </a:t>
            </a:r>
            <a:r>
              <a:rPr lang="es-PE" sz="1600" dirty="0" err="1"/>
              <a:t>paddy</a:t>
            </a:r>
            <a:r>
              <a:rPr lang="es-PE" sz="1600" dirty="0"/>
              <a:t> rice.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/>
              <a:t>Point </a:t>
            </a:r>
            <a:r>
              <a:rPr lang="es-PE" sz="1600" b="1" dirty="0" err="1"/>
              <a:t>of</a:t>
            </a:r>
            <a:r>
              <a:rPr lang="es-PE" sz="1600" b="1" dirty="0"/>
              <a:t> sale: </a:t>
            </a:r>
            <a:r>
              <a:rPr lang="es-PE" sz="1600" dirty="0"/>
              <a:t>in </a:t>
            </a:r>
            <a:r>
              <a:rPr lang="es-PE" sz="1600" dirty="0" err="1"/>
              <a:t>the</a:t>
            </a:r>
            <a:r>
              <a:rPr lang="es-PE" sz="1600" dirty="0"/>
              <a:t> farm.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6678DF57-24E7-1297-8C67-89F09B8B3871}"/>
              </a:ext>
            </a:extLst>
          </p:cNvPr>
          <p:cNvSpPr txBox="1"/>
          <p:nvPr/>
        </p:nvSpPr>
        <p:spPr>
          <a:xfrm>
            <a:off x="5823995" y="2181650"/>
            <a:ext cx="636800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/>
              <a:t>Miller: </a:t>
            </a:r>
            <a:r>
              <a:rPr lang="es-PE" sz="1600" dirty="0" err="1"/>
              <a:t>Proccessing</a:t>
            </a:r>
            <a:r>
              <a:rPr lang="es-PE" sz="1600" dirty="0"/>
              <a:t>, </a:t>
            </a:r>
            <a:r>
              <a:rPr lang="es-PE" sz="1600" dirty="0" err="1"/>
              <a:t>packing</a:t>
            </a:r>
            <a:r>
              <a:rPr lang="es-PE" sz="1600" dirty="0"/>
              <a:t> in </a:t>
            </a:r>
            <a:r>
              <a:rPr lang="es-PE" sz="1600" dirty="0" err="1"/>
              <a:t>bulk</a:t>
            </a:r>
            <a:r>
              <a:rPr lang="es-P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/>
              <a:t>Product: </a:t>
            </a:r>
            <a:r>
              <a:rPr lang="es-PE" sz="1600" dirty="0"/>
              <a:t>bags </a:t>
            </a:r>
            <a:r>
              <a:rPr lang="es-PE" sz="1600" dirty="0" err="1"/>
              <a:t>of</a:t>
            </a:r>
            <a:r>
              <a:rPr lang="es-PE" sz="1600" dirty="0"/>
              <a:t> 49Kg – 50Kg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 err="1"/>
              <a:t>Transport</a:t>
            </a:r>
            <a:r>
              <a:rPr lang="es-PE" sz="1600" b="1" dirty="0"/>
              <a:t>: </a:t>
            </a:r>
            <a:r>
              <a:rPr lang="es-PE" sz="1600" dirty="0" err="1"/>
              <a:t>Trucks</a:t>
            </a:r>
            <a:r>
              <a:rPr lang="es-PE" sz="1600" dirty="0"/>
              <a:t> 30MT </a:t>
            </a:r>
            <a:r>
              <a:rPr lang="es-PE" sz="1600" dirty="0" err="1"/>
              <a:t>floor</a:t>
            </a:r>
            <a:r>
              <a:rPr lang="es-PE" sz="1600" dirty="0"/>
              <a:t> </a:t>
            </a:r>
            <a:r>
              <a:rPr lang="es-PE" sz="1600" dirty="0" err="1"/>
              <a:t>loaded</a:t>
            </a:r>
            <a:r>
              <a:rPr lang="es-PE" sz="1600" dirty="0"/>
              <a:t>. </a:t>
            </a:r>
            <a:r>
              <a:rPr lang="es-PE" sz="1600" dirty="0" err="1"/>
              <a:t>Some</a:t>
            </a:r>
            <a:r>
              <a:rPr lang="es-PE" sz="1600" dirty="0"/>
              <a:t> </a:t>
            </a:r>
            <a:r>
              <a:rPr lang="es-PE" sz="1600" dirty="0" err="1"/>
              <a:t>also</a:t>
            </a:r>
            <a:r>
              <a:rPr lang="es-PE" sz="1600" dirty="0"/>
              <a:t> produce </a:t>
            </a:r>
            <a:r>
              <a:rPr lang="es-PE" sz="1600" dirty="0" err="1"/>
              <a:t>retail</a:t>
            </a:r>
            <a:r>
              <a:rPr lang="es-PE" sz="1600" dirty="0"/>
              <a:t> </a:t>
            </a:r>
            <a:r>
              <a:rPr lang="es-PE" sz="1600" dirty="0" err="1"/>
              <a:t>with</a:t>
            </a:r>
            <a:r>
              <a:rPr lang="es-PE" sz="1600" dirty="0"/>
              <a:t> </a:t>
            </a:r>
            <a:r>
              <a:rPr lang="es-PE" sz="1600" dirty="0" err="1"/>
              <a:t>own</a:t>
            </a:r>
            <a:r>
              <a:rPr lang="es-PE" sz="1600" dirty="0"/>
              <a:t> </a:t>
            </a:r>
            <a:r>
              <a:rPr lang="es-PE" sz="1600" dirty="0" err="1"/>
              <a:t>brands</a:t>
            </a:r>
            <a:r>
              <a:rPr lang="es-P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 err="1"/>
              <a:t>Main</a:t>
            </a:r>
            <a:r>
              <a:rPr lang="es-PE" sz="1600" b="1" dirty="0"/>
              <a:t> </a:t>
            </a:r>
            <a:r>
              <a:rPr lang="es-PE" sz="1600" b="1" dirty="0" err="1"/>
              <a:t>millers</a:t>
            </a:r>
            <a:r>
              <a:rPr lang="es-PE" sz="1600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1600" dirty="0" err="1"/>
              <a:t>Saman</a:t>
            </a:r>
            <a:r>
              <a:rPr lang="es-PE" sz="1600" dirty="0"/>
              <a:t> (Lambayeque)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1600" dirty="0"/>
              <a:t>Molinera Tropical (Lambayeque)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1600" dirty="0"/>
              <a:t>La Cruz (Tumbes)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1600" dirty="0"/>
              <a:t>Molinos El Cholo (La Libertad)</a:t>
            </a:r>
          </a:p>
          <a:p>
            <a:pPr lvl="1"/>
            <a:endParaRPr lang="es-PE" sz="1600" dirty="0"/>
          </a:p>
        </p:txBody>
      </p:sp>
      <p:pic>
        <p:nvPicPr>
          <p:cNvPr id="21" name="Picture 10" descr="Wholesaler - Free transport icons">
            <a:extLst>
              <a:ext uri="{FF2B5EF4-FFF2-40B4-BE49-F238E27FC236}">
                <a16:creationId xmlns:a16="http://schemas.microsoft.com/office/drawing/2014/main" id="{01755405-A7EE-E030-E2E7-E53829A6B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72629" y="4700517"/>
            <a:ext cx="306739" cy="36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8FCBCFD7-44C5-8A2E-C7CE-99815B0924D6}"/>
              </a:ext>
            </a:extLst>
          </p:cNvPr>
          <p:cNvSpPr txBox="1"/>
          <p:nvPr/>
        </p:nvSpPr>
        <p:spPr>
          <a:xfrm>
            <a:off x="6267821" y="5087541"/>
            <a:ext cx="52183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/>
              <a:t>Mercado Santa Anita </a:t>
            </a:r>
            <a:r>
              <a:rPr lang="es-PE" sz="1600" dirty="0" err="1"/>
              <a:t>is</a:t>
            </a:r>
            <a:r>
              <a:rPr lang="es-PE" sz="1600" dirty="0"/>
              <a:t> </a:t>
            </a:r>
            <a:r>
              <a:rPr lang="es-PE" sz="1600" dirty="0" err="1"/>
              <a:t>the</a:t>
            </a:r>
            <a:r>
              <a:rPr lang="es-PE" sz="1600" dirty="0"/>
              <a:t> </a:t>
            </a:r>
            <a:r>
              <a:rPr lang="es-PE" sz="1600" dirty="0" err="1"/>
              <a:t>biggest</a:t>
            </a:r>
            <a:r>
              <a:rPr lang="es-PE" sz="1600" dirty="0"/>
              <a:t> </a:t>
            </a:r>
            <a:r>
              <a:rPr lang="es-PE" sz="1600" dirty="0" err="1"/>
              <a:t>wholesale</a:t>
            </a:r>
            <a:r>
              <a:rPr lang="es-PE" sz="1600" dirty="0"/>
              <a:t> Market in Peru. </a:t>
            </a:r>
            <a:r>
              <a:rPr lang="es-PE" sz="1600" dirty="0" err="1"/>
              <a:t>Have</a:t>
            </a:r>
            <a:r>
              <a:rPr lang="es-PE" sz="1600" dirty="0"/>
              <a:t> +20 </a:t>
            </a:r>
            <a:r>
              <a:rPr lang="es-PE" sz="1600" dirty="0" err="1"/>
              <a:t>stores</a:t>
            </a:r>
            <a:r>
              <a:rPr lang="es-PE" sz="1600" dirty="0"/>
              <a:t> </a:t>
            </a:r>
            <a:r>
              <a:rPr lang="es-PE" sz="1600" dirty="0" err="1"/>
              <a:t>specialized</a:t>
            </a:r>
            <a:r>
              <a:rPr lang="es-PE" sz="1600" dirty="0"/>
              <a:t> in rice. </a:t>
            </a:r>
            <a:r>
              <a:rPr lang="es-PE" sz="1600" dirty="0" err="1"/>
              <a:t>Trucks</a:t>
            </a:r>
            <a:r>
              <a:rPr lang="es-PE" sz="1600" dirty="0"/>
              <a:t> </a:t>
            </a:r>
            <a:r>
              <a:rPr lang="es-PE" sz="1600" dirty="0" err="1"/>
              <a:t>discharge</a:t>
            </a:r>
            <a:r>
              <a:rPr lang="es-PE" sz="1600" dirty="0"/>
              <a:t> </a:t>
            </a:r>
            <a:r>
              <a:rPr lang="es-PE" sz="1600" dirty="0" err="1"/>
              <a:t>directly</a:t>
            </a:r>
            <a:r>
              <a:rPr lang="es-PE" sz="1600" dirty="0"/>
              <a:t> in </a:t>
            </a:r>
            <a:r>
              <a:rPr lang="es-PE" sz="1600" dirty="0" err="1"/>
              <a:t>the</a:t>
            </a:r>
            <a:r>
              <a:rPr lang="es-PE" sz="1600" dirty="0"/>
              <a:t> Market.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/>
              <a:t>Products: </a:t>
            </a:r>
            <a:r>
              <a:rPr lang="es-PE" sz="1600" dirty="0" err="1"/>
              <a:t>Imported</a:t>
            </a:r>
            <a:r>
              <a:rPr lang="es-PE" sz="1600" dirty="0"/>
              <a:t> and </a:t>
            </a:r>
            <a:r>
              <a:rPr lang="es-PE" sz="1600" dirty="0" err="1"/>
              <a:t>national</a:t>
            </a:r>
            <a:r>
              <a:rPr lang="es-PE" sz="1600" dirty="0"/>
              <a:t> rice in </a:t>
            </a:r>
            <a:r>
              <a:rPr lang="es-PE" sz="1600" dirty="0" err="1"/>
              <a:t>bulk</a:t>
            </a:r>
            <a:endParaRPr lang="es-PE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 err="1"/>
              <a:t>Clients</a:t>
            </a:r>
            <a:r>
              <a:rPr lang="es-PE" sz="1600" b="1" dirty="0"/>
              <a:t>: </a:t>
            </a:r>
            <a:r>
              <a:rPr lang="es-PE" sz="1600" dirty="0"/>
              <a:t>restaurants and local </a:t>
            </a:r>
            <a:r>
              <a:rPr lang="es-PE" sz="1600" dirty="0" err="1"/>
              <a:t>markets</a:t>
            </a:r>
            <a:endParaRPr lang="es-PE" sz="1600" dirty="0"/>
          </a:p>
        </p:txBody>
      </p:sp>
      <p:pic>
        <p:nvPicPr>
          <p:cNvPr id="10242" name="Picture 2" descr="Distributor Icon - Free PNG &amp; SVG 1264429 - Noun Project">
            <a:extLst>
              <a:ext uri="{FF2B5EF4-FFF2-40B4-BE49-F238E27FC236}">
                <a16:creationId xmlns:a16="http://schemas.microsoft.com/office/drawing/2014/main" id="{2030A65B-809A-4CBF-980D-B639A9423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771" y="4463815"/>
            <a:ext cx="555028" cy="58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9DCAA6AC-F0A9-E3DC-4926-1A54CA04CF0D}"/>
              </a:ext>
            </a:extLst>
          </p:cNvPr>
          <p:cNvSpPr txBox="1"/>
          <p:nvPr/>
        </p:nvSpPr>
        <p:spPr>
          <a:xfrm>
            <a:off x="1475874" y="5027495"/>
            <a:ext cx="4354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 err="1"/>
              <a:t>Distributors</a:t>
            </a:r>
            <a:r>
              <a:rPr lang="es-PE" sz="1600" dirty="0"/>
              <a:t> </a:t>
            </a:r>
            <a:r>
              <a:rPr lang="es-PE" sz="1600" dirty="0" err="1"/>
              <a:t>scope</a:t>
            </a:r>
            <a:r>
              <a:rPr lang="es-PE" sz="1600" dirty="0"/>
              <a:t> are </a:t>
            </a:r>
            <a:r>
              <a:rPr lang="es-PE" sz="1600" dirty="0" err="1"/>
              <a:t>small</a:t>
            </a:r>
            <a:r>
              <a:rPr lang="es-PE" sz="1600" dirty="0"/>
              <a:t>  </a:t>
            </a:r>
            <a:r>
              <a:rPr lang="es-PE" sz="1600" dirty="0" err="1"/>
              <a:t>stores</a:t>
            </a:r>
            <a:r>
              <a:rPr lang="es-PE" sz="1600" dirty="0"/>
              <a:t>, local </a:t>
            </a:r>
            <a:r>
              <a:rPr lang="es-PE" sz="1600" dirty="0" err="1"/>
              <a:t>markets</a:t>
            </a:r>
            <a:r>
              <a:rPr lang="es-PE" sz="1600" dirty="0"/>
              <a:t> and </a:t>
            </a:r>
            <a:r>
              <a:rPr lang="es-PE" sz="1600" dirty="0" err="1"/>
              <a:t>minimarkets</a:t>
            </a:r>
            <a:r>
              <a:rPr lang="es-PE" sz="1600" dirty="0"/>
              <a:t>. </a:t>
            </a:r>
            <a:r>
              <a:rPr lang="es-PE" sz="1600" dirty="0" err="1"/>
              <a:t>Distribute</a:t>
            </a:r>
            <a:r>
              <a:rPr lang="es-PE" sz="1600" dirty="0"/>
              <a:t> Retail and </a:t>
            </a:r>
            <a:r>
              <a:rPr lang="es-PE" sz="1600" dirty="0" err="1"/>
              <a:t>bulk</a:t>
            </a:r>
            <a:r>
              <a:rPr lang="es-P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 err="1"/>
              <a:t>Among</a:t>
            </a:r>
            <a:r>
              <a:rPr lang="es-PE" sz="1600" dirty="0"/>
              <a:t> </a:t>
            </a:r>
            <a:r>
              <a:rPr lang="es-PE" sz="1600" dirty="0" err="1"/>
              <a:t>the</a:t>
            </a:r>
            <a:r>
              <a:rPr lang="es-PE" sz="1600" dirty="0"/>
              <a:t> </a:t>
            </a:r>
            <a:r>
              <a:rPr lang="es-PE" sz="1600" dirty="0" err="1"/>
              <a:t>main</a:t>
            </a:r>
            <a:r>
              <a:rPr lang="es-PE" sz="1600" dirty="0"/>
              <a:t> </a:t>
            </a:r>
            <a:r>
              <a:rPr lang="es-PE" sz="1600" dirty="0" err="1"/>
              <a:t>brands</a:t>
            </a:r>
            <a:r>
              <a:rPr lang="es-PE" sz="1600" dirty="0"/>
              <a:t>: Costeño, Faraón, Gran Chalan, Valle del Norte, Paisana.</a:t>
            </a:r>
          </a:p>
        </p:txBody>
      </p:sp>
      <p:sp>
        <p:nvSpPr>
          <p:cNvPr id="2" name="Flecha: a la izquierda y arriba 1">
            <a:extLst>
              <a:ext uri="{FF2B5EF4-FFF2-40B4-BE49-F238E27FC236}">
                <a16:creationId xmlns:a16="http://schemas.microsoft.com/office/drawing/2014/main" id="{80AFAC2C-51E8-68EC-AFE3-AFD88A484313}"/>
              </a:ext>
            </a:extLst>
          </p:cNvPr>
          <p:cNvSpPr/>
          <p:nvPr/>
        </p:nvSpPr>
        <p:spPr>
          <a:xfrm rot="13674608">
            <a:off x="4712231" y="3824756"/>
            <a:ext cx="1268699" cy="1352786"/>
          </a:xfrm>
          <a:prstGeom prst="leftUpArrow">
            <a:avLst>
              <a:gd name="adj1" fmla="val 17817"/>
              <a:gd name="adj2" fmla="val 2524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A5009B-9D7A-894A-194B-D9848E81FE8B}"/>
              </a:ext>
            </a:extLst>
          </p:cNvPr>
          <p:cNvSpPr txBox="1"/>
          <p:nvPr/>
        </p:nvSpPr>
        <p:spPr>
          <a:xfrm>
            <a:off x="1815931" y="6474463"/>
            <a:ext cx="553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Meetings </a:t>
            </a:r>
            <a:r>
              <a:rPr lang="es-PE" sz="1200" dirty="0" err="1"/>
              <a:t>with</a:t>
            </a:r>
            <a:r>
              <a:rPr lang="es-PE" sz="1200" dirty="0"/>
              <a:t> </a:t>
            </a:r>
            <a:r>
              <a:rPr lang="es-PE" sz="1200" dirty="0" err="1"/>
              <a:t>Millers</a:t>
            </a:r>
            <a:r>
              <a:rPr lang="es-PE" sz="1200" dirty="0"/>
              <a:t>, </a:t>
            </a:r>
            <a:r>
              <a:rPr lang="es-PE" sz="1200" dirty="0" err="1"/>
              <a:t>Irrigation</a:t>
            </a:r>
            <a:r>
              <a:rPr lang="es-PE" sz="1200" dirty="0"/>
              <a:t> </a:t>
            </a:r>
            <a:r>
              <a:rPr lang="es-PE" sz="1200" dirty="0" err="1"/>
              <a:t>Board</a:t>
            </a:r>
            <a:r>
              <a:rPr lang="es-PE" sz="1200" dirty="0"/>
              <a:t>, </a:t>
            </a:r>
            <a:r>
              <a:rPr lang="es-PE" sz="1200" dirty="0" err="1"/>
              <a:t>Seeds</a:t>
            </a:r>
            <a:r>
              <a:rPr lang="es-PE" sz="1200" dirty="0"/>
              <a:t> </a:t>
            </a:r>
            <a:r>
              <a:rPr lang="es-PE" sz="1200" dirty="0" err="1"/>
              <a:t>Suppliers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078095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54157" y="561896"/>
            <a:ext cx="11446330" cy="512634"/>
          </a:xfrm>
        </p:spPr>
        <p:txBody>
          <a:bodyPr>
            <a:normAutofit fontScale="92500"/>
          </a:bodyPr>
          <a:lstStyle/>
          <a:p>
            <a:r>
              <a:rPr lang="es-PE" dirty="0"/>
              <a:t>MAIN SUPPLY CHAIN FOR SUPERMARKETS – 30% </a:t>
            </a:r>
            <a:r>
              <a:rPr lang="es-PE" dirty="0" err="1"/>
              <a:t>represents</a:t>
            </a:r>
            <a:r>
              <a:rPr lang="es-PE" dirty="0"/>
              <a:t> </a:t>
            </a:r>
            <a:r>
              <a:rPr lang="es-PE" dirty="0" err="1"/>
              <a:t>retail</a:t>
            </a:r>
            <a:r>
              <a:rPr lang="es-PE" dirty="0"/>
              <a:t> </a:t>
            </a:r>
            <a:r>
              <a:rPr lang="es-PE" dirty="0" err="1"/>
              <a:t>consumption</a:t>
            </a:r>
            <a:endParaRPr lang="en-US" dirty="0"/>
          </a:p>
        </p:txBody>
      </p:sp>
      <p:pic>
        <p:nvPicPr>
          <p:cNvPr id="78" name="Picture 2" descr="Vector Farmer Man Icon Stock Illustration - Download Image Now - Farmer,  Icon, Rural Scene - iStock">
            <a:extLst>
              <a:ext uri="{FF2B5EF4-FFF2-40B4-BE49-F238E27FC236}">
                <a16:creationId xmlns:a16="http://schemas.microsoft.com/office/drawing/2014/main" id="{88E24D5D-D2E6-45F9-B1B4-46555E16B5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0" t="26380" r="23231" b="28751"/>
          <a:stretch/>
        </p:blipFill>
        <p:spPr bwMode="auto">
          <a:xfrm>
            <a:off x="2742374" y="1335153"/>
            <a:ext cx="794112" cy="72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Mill - Free buildings icons">
            <a:extLst>
              <a:ext uri="{FF2B5EF4-FFF2-40B4-BE49-F238E27FC236}">
                <a16:creationId xmlns:a16="http://schemas.microsoft.com/office/drawing/2014/main" id="{2B057E6E-D19D-4046-8C87-12A8109D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8389" y="2713153"/>
            <a:ext cx="724921" cy="6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Flecha: a la derecha 80">
            <a:extLst>
              <a:ext uri="{FF2B5EF4-FFF2-40B4-BE49-F238E27FC236}">
                <a16:creationId xmlns:a16="http://schemas.microsoft.com/office/drawing/2014/main" id="{27D3E4B7-8630-46F3-A5B3-432778AEE2E6}"/>
              </a:ext>
            </a:extLst>
          </p:cNvPr>
          <p:cNvSpPr/>
          <p:nvPr/>
        </p:nvSpPr>
        <p:spPr>
          <a:xfrm rot="5400000">
            <a:off x="2824925" y="2208186"/>
            <a:ext cx="513457" cy="390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8" descr="supermarket cart - download free icon Web And App UI Icons on Artage.io">
            <a:extLst>
              <a:ext uri="{FF2B5EF4-FFF2-40B4-BE49-F238E27FC236}">
                <a16:creationId xmlns:a16="http://schemas.microsoft.com/office/drawing/2014/main" id="{4AA38B1F-B529-4B39-9F21-F57AE562D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327" y="4715689"/>
            <a:ext cx="614023" cy="580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" name="Flecha: a la derecha 102">
            <a:extLst>
              <a:ext uri="{FF2B5EF4-FFF2-40B4-BE49-F238E27FC236}">
                <a16:creationId xmlns:a16="http://schemas.microsoft.com/office/drawing/2014/main" id="{B0F69997-DDFD-46C3-A4FD-E460DBB10A55}"/>
              </a:ext>
            </a:extLst>
          </p:cNvPr>
          <p:cNvSpPr/>
          <p:nvPr/>
        </p:nvSpPr>
        <p:spPr>
          <a:xfrm rot="5400000">
            <a:off x="2925666" y="3974757"/>
            <a:ext cx="513457" cy="3908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A21176B8-825D-7A81-7172-BF0990A87341}"/>
              </a:ext>
            </a:extLst>
          </p:cNvPr>
          <p:cNvSpPr txBox="1"/>
          <p:nvPr/>
        </p:nvSpPr>
        <p:spPr>
          <a:xfrm>
            <a:off x="3556008" y="1223550"/>
            <a:ext cx="437750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 err="1"/>
              <a:t>Farmers</a:t>
            </a:r>
            <a:r>
              <a:rPr lang="es-PE" sz="1600" dirty="0"/>
              <a:t> </a:t>
            </a:r>
            <a:r>
              <a:rPr lang="es-PE" sz="1600" dirty="0" err="1"/>
              <a:t>received</a:t>
            </a:r>
            <a:r>
              <a:rPr lang="es-PE" sz="1600" dirty="0"/>
              <a:t> </a:t>
            </a:r>
            <a:r>
              <a:rPr lang="es-PE" sz="1600" dirty="0" err="1"/>
              <a:t>credit</a:t>
            </a:r>
            <a:r>
              <a:rPr lang="es-PE" sz="1600" dirty="0"/>
              <a:t> </a:t>
            </a:r>
            <a:r>
              <a:rPr lang="es-PE" sz="1600" dirty="0" err="1"/>
              <a:t>from</a:t>
            </a:r>
            <a:r>
              <a:rPr lang="es-PE" sz="1600" dirty="0"/>
              <a:t> </a:t>
            </a:r>
            <a:r>
              <a:rPr lang="es-PE" sz="1600" dirty="0" err="1"/>
              <a:t>millers</a:t>
            </a:r>
            <a:r>
              <a:rPr lang="es-P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/>
              <a:t>Product: </a:t>
            </a:r>
            <a:r>
              <a:rPr lang="es-PE" sz="1600" dirty="0" err="1"/>
              <a:t>Wet</a:t>
            </a:r>
            <a:r>
              <a:rPr lang="es-PE" sz="1600" dirty="0"/>
              <a:t> </a:t>
            </a:r>
            <a:r>
              <a:rPr lang="es-PE" sz="1600" dirty="0" err="1"/>
              <a:t>paddy</a:t>
            </a:r>
            <a:r>
              <a:rPr lang="es-PE" sz="1600" dirty="0"/>
              <a:t> rice.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/>
              <a:t>Point </a:t>
            </a:r>
            <a:r>
              <a:rPr lang="es-PE" sz="1600" b="1" dirty="0" err="1"/>
              <a:t>of</a:t>
            </a:r>
            <a:r>
              <a:rPr lang="es-PE" sz="1600" b="1" dirty="0"/>
              <a:t> sale: </a:t>
            </a:r>
            <a:r>
              <a:rPr lang="es-PE" sz="1600" dirty="0"/>
              <a:t>in </a:t>
            </a:r>
            <a:r>
              <a:rPr lang="es-PE" sz="1600" dirty="0" err="1"/>
              <a:t>the</a:t>
            </a:r>
            <a:r>
              <a:rPr lang="es-PE" sz="1600" dirty="0"/>
              <a:t> farm.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43DD44F-E14C-56E9-3E47-9A47A0A56635}"/>
              </a:ext>
            </a:extLst>
          </p:cNvPr>
          <p:cNvSpPr txBox="1"/>
          <p:nvPr/>
        </p:nvSpPr>
        <p:spPr>
          <a:xfrm>
            <a:off x="3597432" y="2497498"/>
            <a:ext cx="67497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/>
              <a:t>Miller: </a:t>
            </a:r>
            <a:r>
              <a:rPr lang="es-PE" sz="1600" dirty="0" err="1"/>
              <a:t>Proccessing</a:t>
            </a:r>
            <a:r>
              <a:rPr lang="es-PE" sz="1600" dirty="0"/>
              <a:t>, </a:t>
            </a:r>
            <a:r>
              <a:rPr lang="es-PE" sz="1600" dirty="0" err="1"/>
              <a:t>packing</a:t>
            </a:r>
            <a:r>
              <a:rPr lang="es-PE" sz="1600" dirty="0"/>
              <a:t> and </a:t>
            </a:r>
            <a:r>
              <a:rPr lang="es-PE" sz="1600" dirty="0" err="1"/>
              <a:t>delivery</a:t>
            </a:r>
            <a:r>
              <a:rPr lang="es-PE" sz="1600" dirty="0"/>
              <a:t> in </a:t>
            </a:r>
            <a:r>
              <a:rPr lang="es-PE" sz="1600" dirty="0" err="1"/>
              <a:t>the</a:t>
            </a:r>
            <a:r>
              <a:rPr lang="es-PE" sz="1600" dirty="0"/>
              <a:t> </a:t>
            </a:r>
            <a:r>
              <a:rPr lang="es-PE" sz="1600" dirty="0" err="1"/>
              <a:t>supermarkets</a:t>
            </a:r>
            <a:r>
              <a:rPr lang="es-PE" sz="1600" dirty="0"/>
              <a:t> </a:t>
            </a:r>
            <a:r>
              <a:rPr lang="es-PE" sz="1600" dirty="0" err="1"/>
              <a:t>DCs</a:t>
            </a:r>
            <a:r>
              <a:rPr lang="es-P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/>
              <a:t>Product: </a:t>
            </a:r>
            <a:r>
              <a:rPr lang="es-PE" sz="1600" dirty="0"/>
              <a:t>bags </a:t>
            </a:r>
            <a:r>
              <a:rPr lang="es-PE" sz="1600" dirty="0" err="1"/>
              <a:t>of</a:t>
            </a:r>
            <a:r>
              <a:rPr lang="es-PE" sz="1600" dirty="0"/>
              <a:t> 5kg (70%) </a:t>
            </a:r>
            <a:r>
              <a:rPr lang="es-PE" sz="1600" dirty="0" err="1"/>
              <a:t>or</a:t>
            </a:r>
            <a:r>
              <a:rPr lang="es-PE" sz="1600" dirty="0"/>
              <a:t> 750g (30%)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 err="1"/>
              <a:t>Transport</a:t>
            </a:r>
            <a:r>
              <a:rPr lang="es-PE" sz="1600" b="1" dirty="0"/>
              <a:t>: </a:t>
            </a:r>
            <a:r>
              <a:rPr lang="es-PE" sz="1600" dirty="0" err="1"/>
              <a:t>Trucks</a:t>
            </a:r>
            <a:r>
              <a:rPr lang="es-PE" sz="1600" dirty="0"/>
              <a:t> 25MT </a:t>
            </a:r>
            <a:r>
              <a:rPr lang="es-PE" sz="1600" dirty="0" err="1"/>
              <a:t>floor</a:t>
            </a:r>
            <a:r>
              <a:rPr lang="es-PE" sz="1600" dirty="0"/>
              <a:t> </a:t>
            </a:r>
            <a:r>
              <a:rPr lang="es-PE" sz="1600" dirty="0" err="1"/>
              <a:t>loaded</a:t>
            </a:r>
            <a:r>
              <a:rPr lang="es-P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 err="1"/>
              <a:t>Main</a:t>
            </a:r>
            <a:r>
              <a:rPr lang="es-PE" sz="1600" b="1" dirty="0"/>
              <a:t> </a:t>
            </a:r>
            <a:r>
              <a:rPr lang="es-PE" sz="1600" b="1" dirty="0" err="1"/>
              <a:t>millers</a:t>
            </a:r>
            <a:r>
              <a:rPr lang="es-PE" sz="1600" b="1" dirty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1600" dirty="0" err="1"/>
              <a:t>Induamérica</a:t>
            </a:r>
            <a:r>
              <a:rPr lang="es-PE" sz="1600" dirty="0"/>
              <a:t> (Plaza Vea) </a:t>
            </a:r>
            <a:r>
              <a:rPr lang="es-PE" sz="1600" dirty="0">
                <a:sym typeface="Wingdings" panose="05000000000000000000" pitchFamily="2" charset="2"/>
              </a:rPr>
              <a:t> Brand BELLS</a:t>
            </a:r>
            <a:endParaRPr lang="es-PE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PE" sz="1600" dirty="0"/>
              <a:t>COMOLSA (Metro &amp; Wong) </a:t>
            </a:r>
            <a:r>
              <a:rPr lang="es-PE" sz="1600" dirty="0">
                <a:sym typeface="Wingdings" panose="05000000000000000000" pitchFamily="2" charset="2"/>
              </a:rPr>
              <a:t> </a:t>
            </a:r>
            <a:r>
              <a:rPr lang="es-PE" sz="1600" dirty="0" err="1">
                <a:sym typeface="Wingdings" panose="05000000000000000000" pitchFamily="2" charset="2"/>
              </a:rPr>
              <a:t>Brands</a:t>
            </a:r>
            <a:r>
              <a:rPr lang="es-PE" sz="1600" dirty="0">
                <a:sym typeface="Wingdings" panose="05000000000000000000" pitchFamily="2" charset="2"/>
              </a:rPr>
              <a:t>: </a:t>
            </a:r>
            <a:r>
              <a:rPr lang="es-PE" sz="1600" dirty="0" err="1">
                <a:sym typeface="Wingdings" panose="05000000000000000000" pitchFamily="2" charset="2"/>
              </a:rPr>
              <a:t>Couisine</a:t>
            </a:r>
            <a:r>
              <a:rPr lang="es-PE" sz="1600" dirty="0">
                <a:sym typeface="Wingdings" panose="05000000000000000000" pitchFamily="2" charset="2"/>
              </a:rPr>
              <a:t> &amp; Co, Metro, Wong.</a:t>
            </a:r>
            <a:endParaRPr lang="es-PE" sz="1600" dirty="0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A458066-EEB0-C7C9-5E60-AF5E2ED26FDE}"/>
              </a:ext>
            </a:extLst>
          </p:cNvPr>
          <p:cNvSpPr txBox="1"/>
          <p:nvPr/>
        </p:nvSpPr>
        <p:spPr>
          <a:xfrm>
            <a:off x="3604481" y="4741596"/>
            <a:ext cx="68710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b="1" dirty="0" err="1"/>
              <a:t>Supermarkets</a:t>
            </a:r>
            <a:r>
              <a:rPr lang="es-PE" sz="1600" dirty="0"/>
              <a:t> </a:t>
            </a:r>
            <a:r>
              <a:rPr lang="es-PE" sz="1600" dirty="0" err="1"/>
              <a:t>pay</a:t>
            </a:r>
            <a:r>
              <a:rPr lang="es-PE" sz="1600" dirty="0"/>
              <a:t> between30 - 90 </a:t>
            </a:r>
            <a:r>
              <a:rPr lang="es-PE" sz="1600" dirty="0" err="1"/>
              <a:t>days</a:t>
            </a:r>
            <a:r>
              <a:rPr lang="es-PE" sz="1600" dirty="0"/>
              <a:t> after </a:t>
            </a:r>
            <a:r>
              <a:rPr lang="es-PE" sz="1600" dirty="0" err="1"/>
              <a:t>receiving</a:t>
            </a:r>
            <a:r>
              <a:rPr lang="es-PE" sz="1600" dirty="0"/>
              <a:t> </a:t>
            </a:r>
            <a:r>
              <a:rPr lang="es-PE" sz="1600" dirty="0" err="1"/>
              <a:t>the</a:t>
            </a:r>
            <a:r>
              <a:rPr lang="es-PE" sz="1600" dirty="0"/>
              <a:t> </a:t>
            </a:r>
            <a:r>
              <a:rPr lang="es-PE" sz="1600" dirty="0" err="1"/>
              <a:t>product</a:t>
            </a:r>
            <a:r>
              <a:rPr lang="es-PE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 err="1"/>
              <a:t>Main</a:t>
            </a:r>
            <a:r>
              <a:rPr lang="es-PE" sz="1600" dirty="0"/>
              <a:t> </a:t>
            </a:r>
            <a:r>
              <a:rPr lang="es-PE" sz="1600" dirty="0" err="1"/>
              <a:t>Variety</a:t>
            </a:r>
            <a:r>
              <a:rPr lang="es-PE" sz="1600" dirty="0"/>
              <a:t> </a:t>
            </a:r>
            <a:r>
              <a:rPr lang="es-PE" sz="1600" dirty="0" err="1"/>
              <a:t>is</a:t>
            </a:r>
            <a:r>
              <a:rPr lang="es-PE" sz="1600" dirty="0"/>
              <a:t> Extra (60%), </a:t>
            </a:r>
            <a:r>
              <a:rPr lang="es-PE" sz="1600" dirty="0" err="1"/>
              <a:t>followed</a:t>
            </a:r>
            <a:r>
              <a:rPr lang="es-PE" sz="1600" dirty="0"/>
              <a:t> </a:t>
            </a:r>
            <a:r>
              <a:rPr lang="es-PE" sz="1600" dirty="0" err="1"/>
              <a:t>by</a:t>
            </a:r>
            <a:r>
              <a:rPr lang="es-PE" sz="1600" dirty="0"/>
              <a:t> Superior and Añejo.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sz="1600" dirty="0"/>
              <a:t>In MAKRO (</a:t>
            </a:r>
            <a:r>
              <a:rPr lang="es-PE" sz="1600" dirty="0" err="1"/>
              <a:t>like</a:t>
            </a:r>
            <a:r>
              <a:rPr lang="es-PE" sz="1600" dirty="0"/>
              <a:t> Costco), 90% </a:t>
            </a:r>
            <a:r>
              <a:rPr lang="es-PE" sz="1600" dirty="0" err="1"/>
              <a:t>is</a:t>
            </a:r>
            <a:r>
              <a:rPr lang="es-PE" sz="1600" dirty="0"/>
              <a:t> 5Kg </a:t>
            </a:r>
            <a:r>
              <a:rPr lang="es-PE" sz="1600" dirty="0" err="1"/>
              <a:t>presentation</a:t>
            </a:r>
            <a:r>
              <a:rPr lang="es-PE" sz="1600" dirty="0"/>
              <a:t>, </a:t>
            </a:r>
            <a:r>
              <a:rPr lang="es-PE" sz="1600" dirty="0" err="1"/>
              <a:t>dominated</a:t>
            </a:r>
            <a:r>
              <a:rPr lang="es-PE" sz="1600" dirty="0"/>
              <a:t> </a:t>
            </a:r>
            <a:r>
              <a:rPr lang="es-PE" sz="1600" dirty="0" err="1"/>
              <a:t>by</a:t>
            </a:r>
            <a:r>
              <a:rPr lang="es-PE" sz="1600" dirty="0"/>
              <a:t> Añejo </a:t>
            </a:r>
            <a:r>
              <a:rPr lang="es-PE" sz="1600" dirty="0" err="1"/>
              <a:t>variety</a:t>
            </a:r>
            <a:r>
              <a:rPr lang="es-PE" sz="1600" dirty="0"/>
              <a:t> (restaurants </a:t>
            </a:r>
            <a:r>
              <a:rPr lang="es-PE" sz="1600" dirty="0" err="1"/>
              <a:t>segment</a:t>
            </a:r>
            <a:r>
              <a:rPr lang="es-PE" sz="1600" dirty="0"/>
              <a:t>)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F0CC691-CF82-8C85-087F-CF969001B8E2}"/>
              </a:ext>
            </a:extLst>
          </p:cNvPr>
          <p:cNvSpPr txBox="1"/>
          <p:nvPr/>
        </p:nvSpPr>
        <p:spPr>
          <a:xfrm>
            <a:off x="2728389" y="6431581"/>
            <a:ext cx="553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Meetings </a:t>
            </a:r>
            <a:r>
              <a:rPr lang="es-PE" sz="1200" dirty="0" err="1"/>
              <a:t>with</a:t>
            </a:r>
            <a:r>
              <a:rPr lang="es-PE" sz="1200" dirty="0"/>
              <a:t> </a:t>
            </a:r>
            <a:r>
              <a:rPr lang="es-PE" sz="1200" dirty="0" err="1"/>
              <a:t>Millers</a:t>
            </a:r>
            <a:r>
              <a:rPr lang="es-PE" sz="1200" dirty="0"/>
              <a:t>, </a:t>
            </a:r>
            <a:r>
              <a:rPr lang="es-PE" sz="1200" dirty="0" err="1"/>
              <a:t>Supermarket</a:t>
            </a:r>
            <a:r>
              <a:rPr lang="es-PE" sz="1200" dirty="0"/>
              <a:t> Plaza Vea, rice Supplier.</a:t>
            </a:r>
          </a:p>
        </p:txBody>
      </p:sp>
    </p:spTree>
    <p:extLst>
      <p:ext uri="{BB962C8B-B14F-4D97-AF65-F5344CB8AC3E}">
        <p14:creationId xmlns:p14="http://schemas.microsoft.com/office/powerpoint/2010/main" val="1795826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OTHER SUPPLY CHAINS</a:t>
            </a:r>
            <a:endParaRPr lang="en-U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37F943DB-871C-4F0F-8BB2-17F7D62A64E7}"/>
              </a:ext>
            </a:extLst>
          </p:cNvPr>
          <p:cNvSpPr txBox="1"/>
          <p:nvPr/>
        </p:nvSpPr>
        <p:spPr>
          <a:xfrm>
            <a:off x="373017" y="2957916"/>
            <a:ext cx="287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Supply </a:t>
            </a:r>
            <a:r>
              <a:rPr lang="es-ES" b="1" dirty="0" err="1"/>
              <a:t>chain</a:t>
            </a:r>
            <a:r>
              <a:rPr lang="es-ES" b="1" dirty="0"/>
              <a:t> 2:</a:t>
            </a:r>
            <a:endParaRPr lang="en-US" b="1" dirty="0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EB82869-A6D6-42FB-8F05-C4EFA1CFE41F}"/>
              </a:ext>
            </a:extLst>
          </p:cNvPr>
          <p:cNvGrpSpPr/>
          <p:nvPr/>
        </p:nvGrpSpPr>
        <p:grpSpPr>
          <a:xfrm>
            <a:off x="2517154" y="2381733"/>
            <a:ext cx="4700094" cy="2392345"/>
            <a:chOff x="2869471" y="1091628"/>
            <a:chExt cx="4700094" cy="2392345"/>
          </a:xfrm>
        </p:grpSpPr>
        <p:pic>
          <p:nvPicPr>
            <p:cNvPr id="15" name="Picture 2" descr="Intermediary - Free user icons">
              <a:extLst>
                <a:ext uri="{FF2B5EF4-FFF2-40B4-BE49-F238E27FC236}">
                  <a16:creationId xmlns:a16="http://schemas.microsoft.com/office/drawing/2014/main" id="{7D7A2EDF-3A09-4534-89B6-14B4812A9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42104" y="1414729"/>
              <a:ext cx="810862" cy="810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" descr="Vector Farmer Man Icon Stock Illustration - Download Image Now - Farmer,  Icon, Rural Scene - iStock">
              <a:extLst>
                <a:ext uri="{FF2B5EF4-FFF2-40B4-BE49-F238E27FC236}">
                  <a16:creationId xmlns:a16="http://schemas.microsoft.com/office/drawing/2014/main" id="{9718BE57-EF0E-46F3-A87B-0EE76C866EE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0" t="26380" r="23231" b="28751"/>
            <a:stretch/>
          </p:blipFill>
          <p:spPr bwMode="auto">
            <a:xfrm>
              <a:off x="2869471" y="1429275"/>
              <a:ext cx="750397" cy="72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Mill - Free buildings icons">
              <a:extLst>
                <a:ext uri="{FF2B5EF4-FFF2-40B4-BE49-F238E27FC236}">
                  <a16:creationId xmlns:a16="http://schemas.microsoft.com/office/drawing/2014/main" id="{915D167B-5951-4848-BEAF-7FF91EEF7F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0850" y="2798958"/>
              <a:ext cx="685015" cy="6850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Flecha: a la derecha 17">
              <a:extLst>
                <a:ext uri="{FF2B5EF4-FFF2-40B4-BE49-F238E27FC236}">
                  <a16:creationId xmlns:a16="http://schemas.microsoft.com/office/drawing/2014/main" id="{5888B3B1-B46F-4FDE-B0E0-C76EC610BC96}"/>
                </a:ext>
              </a:extLst>
            </p:cNvPr>
            <p:cNvSpPr/>
            <p:nvPr/>
          </p:nvSpPr>
          <p:spPr>
            <a:xfrm>
              <a:off x="3668979" y="1686115"/>
              <a:ext cx="513457" cy="3693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0" descr="Wholesaler - Free transport icons">
              <a:extLst>
                <a:ext uri="{FF2B5EF4-FFF2-40B4-BE49-F238E27FC236}">
                  <a16:creationId xmlns:a16="http://schemas.microsoft.com/office/drawing/2014/main" id="{D4F51F73-3F86-4014-949A-5908448BB3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786749" y="1191599"/>
              <a:ext cx="588314" cy="659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AD983D43-F7E0-4451-AD02-6C281E9364CD}"/>
                </a:ext>
              </a:extLst>
            </p:cNvPr>
            <p:cNvGrpSpPr/>
            <p:nvPr/>
          </p:nvGrpSpPr>
          <p:grpSpPr>
            <a:xfrm>
              <a:off x="6497927" y="1091628"/>
              <a:ext cx="1071638" cy="1051149"/>
              <a:chOff x="6441557" y="4449394"/>
              <a:chExt cx="1071638" cy="1051149"/>
            </a:xfrm>
          </p:grpSpPr>
          <p:pic>
            <p:nvPicPr>
              <p:cNvPr id="26" name="Picture 12" descr="Illustration Vector of Restaurant Icon Gráfico por zAe · Creative Fabrica">
                <a:extLst>
                  <a:ext uri="{FF2B5EF4-FFF2-40B4-BE49-F238E27FC236}">
                    <a16:creationId xmlns:a16="http://schemas.microsoft.com/office/drawing/2014/main" id="{A1DDD0A8-FF62-4CD1-A1B2-AB537A75ED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674" t="39595" r="6788" b="37548"/>
              <a:stretch/>
            </p:blipFill>
            <p:spPr bwMode="auto">
              <a:xfrm>
                <a:off x="7036907" y="4964526"/>
                <a:ext cx="476288" cy="5360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14" descr="Market - Free food icons">
                <a:extLst>
                  <a:ext uri="{FF2B5EF4-FFF2-40B4-BE49-F238E27FC236}">
                    <a16:creationId xmlns:a16="http://schemas.microsoft.com/office/drawing/2014/main" id="{543A6832-A5B0-485F-9900-AE15BD50EE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51195" y="4449394"/>
                <a:ext cx="419966" cy="41996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8" name="Grupo 27">
                <a:extLst>
                  <a:ext uri="{FF2B5EF4-FFF2-40B4-BE49-F238E27FC236}">
                    <a16:creationId xmlns:a16="http://schemas.microsoft.com/office/drawing/2014/main" id="{5E065596-3BC7-469B-A5F4-6751DA7800BF}"/>
                  </a:ext>
                </a:extLst>
              </p:cNvPr>
              <p:cNvGrpSpPr/>
              <p:nvPr/>
            </p:nvGrpSpPr>
            <p:grpSpPr>
              <a:xfrm>
                <a:off x="6441557" y="4672269"/>
                <a:ext cx="548255" cy="594632"/>
                <a:chOff x="6229515" y="1592147"/>
                <a:chExt cx="548255" cy="594632"/>
              </a:xfrm>
            </p:grpSpPr>
            <p:sp>
              <p:nvSpPr>
                <p:cNvPr id="29" name="Flecha: a la derecha 28">
                  <a:extLst>
                    <a:ext uri="{FF2B5EF4-FFF2-40B4-BE49-F238E27FC236}">
                      <a16:creationId xmlns:a16="http://schemas.microsoft.com/office/drawing/2014/main" id="{560E2D43-A28A-4D50-8F7E-0CEF0B3FB9B5}"/>
                    </a:ext>
                  </a:extLst>
                </p:cNvPr>
                <p:cNvSpPr/>
                <p:nvPr/>
              </p:nvSpPr>
              <p:spPr>
                <a:xfrm rot="1570983">
                  <a:off x="6229515" y="1960312"/>
                  <a:ext cx="548013" cy="22646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Flecha: a la derecha 29">
                  <a:extLst>
                    <a:ext uri="{FF2B5EF4-FFF2-40B4-BE49-F238E27FC236}">
                      <a16:creationId xmlns:a16="http://schemas.microsoft.com/office/drawing/2014/main" id="{6F671346-8388-4E67-8ABB-08C8C7549277}"/>
                    </a:ext>
                  </a:extLst>
                </p:cNvPr>
                <p:cNvSpPr/>
                <p:nvPr/>
              </p:nvSpPr>
              <p:spPr>
                <a:xfrm rot="19957465">
                  <a:off x="6229757" y="1592147"/>
                  <a:ext cx="548013" cy="226467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21" name="Flecha: arriba y abajo 20">
              <a:extLst>
                <a:ext uri="{FF2B5EF4-FFF2-40B4-BE49-F238E27FC236}">
                  <a16:creationId xmlns:a16="http://schemas.microsoft.com/office/drawing/2014/main" id="{822E4BB6-FC5B-4F12-9816-FF21372AE6D4}"/>
                </a:ext>
              </a:extLst>
            </p:cNvPr>
            <p:cNvSpPr/>
            <p:nvPr/>
          </p:nvSpPr>
          <p:spPr>
            <a:xfrm>
              <a:off x="4499515" y="2279043"/>
              <a:ext cx="367686" cy="536017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A1BE7A2E-8F41-498A-A515-CB28F1B4E059}"/>
                </a:ext>
              </a:extLst>
            </p:cNvPr>
            <p:cNvGrpSpPr/>
            <p:nvPr/>
          </p:nvGrpSpPr>
          <p:grpSpPr>
            <a:xfrm>
              <a:off x="5172535" y="1641069"/>
              <a:ext cx="548255" cy="594632"/>
              <a:chOff x="6229515" y="1592147"/>
              <a:chExt cx="548255" cy="594632"/>
            </a:xfrm>
          </p:grpSpPr>
          <p:sp>
            <p:nvSpPr>
              <p:cNvPr id="24" name="Flecha: a la derecha 23">
                <a:extLst>
                  <a:ext uri="{FF2B5EF4-FFF2-40B4-BE49-F238E27FC236}">
                    <a16:creationId xmlns:a16="http://schemas.microsoft.com/office/drawing/2014/main" id="{FD976635-AD2A-4B76-A895-B720C29EEC55}"/>
                  </a:ext>
                </a:extLst>
              </p:cNvPr>
              <p:cNvSpPr/>
              <p:nvPr/>
            </p:nvSpPr>
            <p:spPr>
              <a:xfrm rot="1570983">
                <a:off x="6229515" y="1960312"/>
                <a:ext cx="548013" cy="2264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Flecha: a la derecha 24">
                <a:extLst>
                  <a:ext uri="{FF2B5EF4-FFF2-40B4-BE49-F238E27FC236}">
                    <a16:creationId xmlns:a16="http://schemas.microsoft.com/office/drawing/2014/main" id="{1A1C089B-EFB5-49AE-BC71-036BAF8010AF}"/>
                  </a:ext>
                </a:extLst>
              </p:cNvPr>
              <p:cNvSpPr/>
              <p:nvPr/>
            </p:nvSpPr>
            <p:spPr>
              <a:xfrm rot="19957465">
                <a:off x="6229757" y="1592147"/>
                <a:ext cx="548013" cy="22646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3" name="Picture 14" descr="Market - Free food icons">
              <a:extLst>
                <a:ext uri="{FF2B5EF4-FFF2-40B4-BE49-F238E27FC236}">
                  <a16:creationId xmlns:a16="http://schemas.microsoft.com/office/drawing/2014/main" id="{7DB54CCC-7938-4F2D-B638-044B049D04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40117" y="2025717"/>
              <a:ext cx="596229" cy="5962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1035561-1200-4E3D-9330-96B383518435}"/>
              </a:ext>
            </a:extLst>
          </p:cNvPr>
          <p:cNvSpPr txBox="1"/>
          <p:nvPr/>
        </p:nvSpPr>
        <p:spPr>
          <a:xfrm>
            <a:off x="463885" y="4978000"/>
            <a:ext cx="2870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/>
              <a:t>Supply </a:t>
            </a:r>
            <a:r>
              <a:rPr lang="es-ES" b="1" dirty="0" err="1"/>
              <a:t>chain</a:t>
            </a:r>
            <a:r>
              <a:rPr lang="es-ES" b="1" dirty="0"/>
              <a:t> 3:</a:t>
            </a:r>
            <a:endParaRPr lang="en-US" b="1" dirty="0"/>
          </a:p>
        </p:txBody>
      </p:sp>
      <p:pic>
        <p:nvPicPr>
          <p:cNvPr id="34" name="Picture 2" descr="Vector Farmer Man Icon Stock Illustration - Download Image Now - Farmer,  Icon, Rural Scene - iStock">
            <a:extLst>
              <a:ext uri="{FF2B5EF4-FFF2-40B4-BE49-F238E27FC236}">
                <a16:creationId xmlns:a16="http://schemas.microsoft.com/office/drawing/2014/main" id="{BC8BAC2B-0E09-4DD6-80F2-8F1F79DED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0" t="26380" r="23231" b="28751"/>
          <a:stretch/>
        </p:blipFill>
        <p:spPr bwMode="auto">
          <a:xfrm>
            <a:off x="2608022" y="4739464"/>
            <a:ext cx="750397" cy="72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 descr="Mill - Free buildings icons">
            <a:extLst>
              <a:ext uri="{FF2B5EF4-FFF2-40B4-BE49-F238E27FC236}">
                <a16:creationId xmlns:a16="http://schemas.microsoft.com/office/drawing/2014/main" id="{58E89284-03A4-464E-AA68-12057E5C4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391" y="6093045"/>
            <a:ext cx="685015" cy="685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lecha: a la derecha 35">
            <a:extLst>
              <a:ext uri="{FF2B5EF4-FFF2-40B4-BE49-F238E27FC236}">
                <a16:creationId xmlns:a16="http://schemas.microsoft.com/office/drawing/2014/main" id="{96176AE5-D475-44DE-896E-DEFED2F1BAC4}"/>
              </a:ext>
            </a:extLst>
          </p:cNvPr>
          <p:cNvSpPr/>
          <p:nvPr/>
        </p:nvSpPr>
        <p:spPr>
          <a:xfrm>
            <a:off x="3407530" y="4996304"/>
            <a:ext cx="513457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lecha: arriba y abajo 38">
            <a:extLst>
              <a:ext uri="{FF2B5EF4-FFF2-40B4-BE49-F238E27FC236}">
                <a16:creationId xmlns:a16="http://schemas.microsoft.com/office/drawing/2014/main" id="{ADA4C7C8-0F2B-4CBC-82E6-6463BDC32EB8}"/>
              </a:ext>
            </a:extLst>
          </p:cNvPr>
          <p:cNvSpPr/>
          <p:nvPr/>
        </p:nvSpPr>
        <p:spPr>
          <a:xfrm>
            <a:off x="2650056" y="5573130"/>
            <a:ext cx="367686" cy="53601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14" descr="Market - Free food icons">
            <a:extLst>
              <a:ext uri="{FF2B5EF4-FFF2-40B4-BE49-F238E27FC236}">
                <a16:creationId xmlns:a16="http://schemas.microsoft.com/office/drawing/2014/main" id="{DA80D6C4-0C61-472A-9AC2-081764F41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811" y="4907620"/>
            <a:ext cx="596229" cy="596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8" name="Grupo 57">
            <a:extLst>
              <a:ext uri="{FF2B5EF4-FFF2-40B4-BE49-F238E27FC236}">
                <a16:creationId xmlns:a16="http://schemas.microsoft.com/office/drawing/2014/main" id="{3781495B-7DE8-4665-B497-2CE100B7E390}"/>
              </a:ext>
            </a:extLst>
          </p:cNvPr>
          <p:cNvGrpSpPr/>
          <p:nvPr/>
        </p:nvGrpSpPr>
        <p:grpSpPr>
          <a:xfrm>
            <a:off x="10284043" y="1517910"/>
            <a:ext cx="1741935" cy="3083864"/>
            <a:chOff x="9040034" y="172165"/>
            <a:chExt cx="1741935" cy="3083864"/>
          </a:xfrm>
        </p:grpSpPr>
        <p:pic>
          <p:nvPicPr>
            <p:cNvPr id="7" name="Picture 2" descr="Vector Farmer Man Icon Stock Illustration - Download Image Now - Farmer,  Icon, Rural Scene - iStock">
              <a:extLst>
                <a:ext uri="{FF2B5EF4-FFF2-40B4-BE49-F238E27FC236}">
                  <a16:creationId xmlns:a16="http://schemas.microsoft.com/office/drawing/2014/main" id="{FD289612-6714-4ACD-957F-218C6744B60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40" t="26380" r="23231" b="28751"/>
            <a:stretch/>
          </p:blipFill>
          <p:spPr bwMode="auto">
            <a:xfrm>
              <a:off x="9075728" y="172165"/>
              <a:ext cx="348579" cy="3361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Mill - Free buildings icons">
              <a:extLst>
                <a:ext uri="{FF2B5EF4-FFF2-40B4-BE49-F238E27FC236}">
                  <a16:creationId xmlns:a16="http://schemas.microsoft.com/office/drawing/2014/main" id="{D0F9F2C9-A3DE-48C5-8867-8AFA2135AF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0034" y="537986"/>
              <a:ext cx="348579" cy="3485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supermarket cart - download free icon Web And App UI Icons on Artage.io">
              <a:extLst>
                <a:ext uri="{FF2B5EF4-FFF2-40B4-BE49-F238E27FC236}">
                  <a16:creationId xmlns:a16="http://schemas.microsoft.com/office/drawing/2014/main" id="{3C1C0D2A-A343-42CC-B647-6B68D53954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3678" y="2135746"/>
              <a:ext cx="292480" cy="2924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0" descr="Wholesaler - Free transport icons">
              <a:extLst>
                <a:ext uri="{FF2B5EF4-FFF2-40B4-BE49-F238E27FC236}">
                  <a16:creationId xmlns:a16="http://schemas.microsoft.com/office/drawing/2014/main" id="{D3FC6952-00D1-4EBE-9639-FB422CC8F5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9153678" y="1730164"/>
              <a:ext cx="275631" cy="30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2" descr="Illustration Vector of Restaurant Icon Gráfico por zAe · Creative Fabrica">
              <a:extLst>
                <a:ext uri="{FF2B5EF4-FFF2-40B4-BE49-F238E27FC236}">
                  <a16:creationId xmlns:a16="http://schemas.microsoft.com/office/drawing/2014/main" id="{18928528-8ACC-42ED-98DA-3D45FF549C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674" t="39595" r="6788" b="37548"/>
            <a:stretch/>
          </p:blipFill>
          <p:spPr bwMode="auto">
            <a:xfrm>
              <a:off x="9153678" y="2491978"/>
              <a:ext cx="311494" cy="35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4" descr="Market - Free food icons">
              <a:extLst>
                <a:ext uri="{FF2B5EF4-FFF2-40B4-BE49-F238E27FC236}">
                  <a16:creationId xmlns:a16="http://schemas.microsoft.com/office/drawing/2014/main" id="{29448F9A-17EF-486C-89B6-3CC27BFB20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3678" y="2933617"/>
              <a:ext cx="322412" cy="322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Intermediary - Free user icons">
              <a:extLst>
                <a:ext uri="{FF2B5EF4-FFF2-40B4-BE49-F238E27FC236}">
                  <a16:creationId xmlns:a16="http://schemas.microsoft.com/office/drawing/2014/main" id="{963376DF-E6B9-4A70-99D6-18182425F0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0899" y="1311832"/>
              <a:ext cx="328410" cy="328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" name="Picture 4" descr="open, Box, Carton, Cardboard Box, packing icon icon">
              <a:extLst>
                <a:ext uri="{FF2B5EF4-FFF2-40B4-BE49-F238E27FC236}">
                  <a16:creationId xmlns:a16="http://schemas.microsoft.com/office/drawing/2014/main" id="{140B8AF2-C355-4577-81AF-7AFB070CF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5728" y="938933"/>
              <a:ext cx="353581" cy="348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48410B0A-E172-49C5-B00D-5ACDFD692851}"/>
                </a:ext>
              </a:extLst>
            </p:cNvPr>
            <p:cNvSpPr txBox="1"/>
            <p:nvPr/>
          </p:nvSpPr>
          <p:spPr>
            <a:xfrm>
              <a:off x="9392503" y="197315"/>
              <a:ext cx="818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Farmer</a:t>
              </a:r>
              <a:endParaRPr lang="en-US" sz="1600" dirty="0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5A915754-1A31-4BE1-AD4C-B1E1DD9CE35F}"/>
                </a:ext>
              </a:extLst>
            </p:cNvPr>
            <p:cNvSpPr txBox="1"/>
            <p:nvPr/>
          </p:nvSpPr>
          <p:spPr>
            <a:xfrm>
              <a:off x="9418367" y="564231"/>
              <a:ext cx="818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Mill</a:t>
              </a:r>
              <a:endParaRPr lang="en-US" sz="1600" dirty="0"/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82969737-591A-48B4-95EE-12125D7BF5A9}"/>
                </a:ext>
              </a:extLst>
            </p:cNvPr>
            <p:cNvSpPr txBox="1"/>
            <p:nvPr/>
          </p:nvSpPr>
          <p:spPr>
            <a:xfrm>
              <a:off x="9435597" y="923366"/>
              <a:ext cx="81898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Packer</a:t>
              </a:r>
              <a:endParaRPr lang="en-US" sz="1600" dirty="0"/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DA8D1AD7-D48F-4543-A253-31E2A52A7C2D}"/>
                </a:ext>
              </a:extLst>
            </p:cNvPr>
            <p:cNvSpPr txBox="1"/>
            <p:nvPr/>
          </p:nvSpPr>
          <p:spPr>
            <a:xfrm>
              <a:off x="9435597" y="1354307"/>
              <a:ext cx="1179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Intermediary</a:t>
              </a:r>
              <a:endParaRPr lang="en-US" sz="1600" dirty="0"/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17B5FD7-DEF1-4E9B-9E68-F07D003296EE}"/>
                </a:ext>
              </a:extLst>
            </p:cNvPr>
            <p:cNvSpPr txBox="1"/>
            <p:nvPr/>
          </p:nvSpPr>
          <p:spPr>
            <a:xfrm>
              <a:off x="9445225" y="1734222"/>
              <a:ext cx="11793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Wholesaller</a:t>
              </a:r>
              <a:endParaRPr lang="en-US" sz="1600" dirty="0"/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16889D8C-4994-4195-973D-38DF45274338}"/>
                </a:ext>
              </a:extLst>
            </p:cNvPr>
            <p:cNvSpPr txBox="1"/>
            <p:nvPr/>
          </p:nvSpPr>
          <p:spPr>
            <a:xfrm>
              <a:off x="9476089" y="2120449"/>
              <a:ext cx="130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 err="1"/>
                <a:t>Supermarket</a:t>
              </a:r>
              <a:endParaRPr lang="en-US" sz="1600" dirty="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70AA8951-C82B-41C1-A2F6-6DE5594C1DFF}"/>
                </a:ext>
              </a:extLst>
            </p:cNvPr>
            <p:cNvSpPr txBox="1"/>
            <p:nvPr/>
          </p:nvSpPr>
          <p:spPr>
            <a:xfrm>
              <a:off x="9429309" y="2521973"/>
              <a:ext cx="130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Restaurant</a:t>
              </a:r>
              <a:endParaRPr lang="en-US" sz="1600" dirty="0"/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3D59EFAB-151B-4915-871A-2C38EE7335E2}"/>
                </a:ext>
              </a:extLst>
            </p:cNvPr>
            <p:cNvSpPr txBox="1"/>
            <p:nvPr/>
          </p:nvSpPr>
          <p:spPr>
            <a:xfrm>
              <a:off x="9476090" y="2920832"/>
              <a:ext cx="130587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200" dirty="0"/>
                <a:t>Local </a:t>
              </a:r>
              <a:r>
                <a:rPr lang="es-ES" sz="1200" dirty="0" err="1"/>
                <a:t>market</a:t>
              </a:r>
              <a:endParaRPr lang="en-US" sz="1600" dirty="0"/>
            </a:p>
          </p:txBody>
        </p:sp>
      </p:grpSp>
      <p:sp>
        <p:nvSpPr>
          <p:cNvPr id="59" name="Rectángulo 58">
            <a:extLst>
              <a:ext uri="{FF2B5EF4-FFF2-40B4-BE49-F238E27FC236}">
                <a16:creationId xmlns:a16="http://schemas.microsoft.com/office/drawing/2014/main" id="{01EFD64E-AC17-4E89-B25C-A39F0234C6D6}"/>
              </a:ext>
            </a:extLst>
          </p:cNvPr>
          <p:cNvSpPr/>
          <p:nvPr/>
        </p:nvSpPr>
        <p:spPr>
          <a:xfrm>
            <a:off x="10111448" y="1447458"/>
            <a:ext cx="1914530" cy="3212153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94BC75A-579F-E50C-12CE-EF99DB5EBB03}"/>
              </a:ext>
            </a:extLst>
          </p:cNvPr>
          <p:cNvGrpSpPr/>
          <p:nvPr/>
        </p:nvGrpSpPr>
        <p:grpSpPr>
          <a:xfrm>
            <a:off x="390946" y="1318058"/>
            <a:ext cx="7902304" cy="1023400"/>
            <a:chOff x="611481" y="4510196"/>
            <a:chExt cx="7902304" cy="1023400"/>
          </a:xfrm>
        </p:grpSpPr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2B25F508-8CDB-ED10-2252-A3572E433C12}"/>
                </a:ext>
              </a:extLst>
            </p:cNvPr>
            <p:cNvSpPr txBox="1"/>
            <p:nvPr/>
          </p:nvSpPr>
          <p:spPr>
            <a:xfrm>
              <a:off x="611481" y="4786972"/>
              <a:ext cx="28707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dirty="0"/>
                <a:t>Supply </a:t>
              </a:r>
              <a:r>
                <a:rPr lang="es-ES" b="1" dirty="0" err="1"/>
                <a:t>chain</a:t>
              </a:r>
              <a:r>
                <a:rPr lang="es-ES" b="1" dirty="0"/>
                <a:t> 1:</a:t>
              </a:r>
              <a:endParaRPr lang="en-US" b="1" dirty="0"/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2E875E82-0DEB-7829-C968-7C04E2D0E90F}"/>
                </a:ext>
              </a:extLst>
            </p:cNvPr>
            <p:cNvGrpSpPr/>
            <p:nvPr/>
          </p:nvGrpSpPr>
          <p:grpSpPr>
            <a:xfrm>
              <a:off x="2755618" y="4510196"/>
              <a:ext cx="5758167" cy="1023400"/>
              <a:chOff x="2861058" y="4159173"/>
              <a:chExt cx="5758167" cy="1023400"/>
            </a:xfrm>
          </p:grpSpPr>
          <p:pic>
            <p:nvPicPr>
              <p:cNvPr id="33" name="Picture 2" descr="Intermediary - Free user icons">
                <a:extLst>
                  <a:ext uri="{FF2B5EF4-FFF2-40B4-BE49-F238E27FC236}">
                    <a16:creationId xmlns:a16="http://schemas.microsoft.com/office/drawing/2014/main" id="{A30CEADB-B4B0-7471-26A7-BE1D3A13FB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33691" y="4182867"/>
                <a:ext cx="810862" cy="8108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Vector Farmer Man Icon Stock Illustration - Download Image Now - Farmer,  Icon, Rural Scene - iStock">
                <a:extLst>
                  <a:ext uri="{FF2B5EF4-FFF2-40B4-BE49-F238E27FC236}">
                    <a16:creationId xmlns:a16="http://schemas.microsoft.com/office/drawing/2014/main" id="{F055F19B-55D0-CB55-805F-28CA5718F3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40" t="26380" r="23231" b="28751"/>
              <a:stretch/>
            </p:blipFill>
            <p:spPr bwMode="auto">
              <a:xfrm>
                <a:off x="2861058" y="4197413"/>
                <a:ext cx="750397" cy="723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6" descr="Mill - Free buildings icons">
                <a:extLst>
                  <a:ext uri="{FF2B5EF4-FFF2-40B4-BE49-F238E27FC236}">
                    <a16:creationId xmlns:a16="http://schemas.microsoft.com/office/drawing/2014/main" id="{13AD5ABD-30C2-2F2A-F32E-251BADD6AB2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0414" y="4268703"/>
                <a:ext cx="685015" cy="6850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0" name="Flecha: a la derecha 39">
                <a:extLst>
                  <a:ext uri="{FF2B5EF4-FFF2-40B4-BE49-F238E27FC236}">
                    <a16:creationId xmlns:a16="http://schemas.microsoft.com/office/drawing/2014/main" id="{40D29F3F-2F03-CC20-E842-387ADF3CBFF4}"/>
                  </a:ext>
                </a:extLst>
              </p:cNvPr>
              <p:cNvSpPr/>
              <p:nvPr/>
            </p:nvSpPr>
            <p:spPr>
              <a:xfrm>
                <a:off x="3660566" y="4454253"/>
                <a:ext cx="513457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Flecha: a la derecha 41">
                <a:extLst>
                  <a:ext uri="{FF2B5EF4-FFF2-40B4-BE49-F238E27FC236}">
                    <a16:creationId xmlns:a16="http://schemas.microsoft.com/office/drawing/2014/main" id="{5C49A0D4-0A50-9F77-C172-EF86D93F53EF}"/>
                  </a:ext>
                </a:extLst>
              </p:cNvPr>
              <p:cNvSpPr/>
              <p:nvPr/>
            </p:nvSpPr>
            <p:spPr>
              <a:xfrm>
                <a:off x="6317096" y="4465499"/>
                <a:ext cx="513457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Flecha: a la derecha 42">
                <a:extLst>
                  <a:ext uri="{FF2B5EF4-FFF2-40B4-BE49-F238E27FC236}">
                    <a16:creationId xmlns:a16="http://schemas.microsoft.com/office/drawing/2014/main" id="{0F3F6847-7E76-F2DB-0312-4842C0543836}"/>
                  </a:ext>
                </a:extLst>
              </p:cNvPr>
              <p:cNvSpPr/>
              <p:nvPr/>
            </p:nvSpPr>
            <p:spPr>
              <a:xfrm>
                <a:off x="5140670" y="4462509"/>
                <a:ext cx="513457" cy="369332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10" descr="Wholesaler - Free transport icons">
                <a:extLst>
                  <a:ext uri="{FF2B5EF4-FFF2-40B4-BE49-F238E27FC236}">
                    <a16:creationId xmlns:a16="http://schemas.microsoft.com/office/drawing/2014/main" id="{572EF500-503A-C7E3-DDBF-A5356B94900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6835413" y="4217480"/>
                <a:ext cx="588314" cy="6592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5" name="Grupo 44">
                <a:extLst>
                  <a:ext uri="{FF2B5EF4-FFF2-40B4-BE49-F238E27FC236}">
                    <a16:creationId xmlns:a16="http://schemas.microsoft.com/office/drawing/2014/main" id="{6772776F-74B1-8377-C166-EBF3C6BF3996}"/>
                  </a:ext>
                </a:extLst>
              </p:cNvPr>
              <p:cNvGrpSpPr/>
              <p:nvPr/>
            </p:nvGrpSpPr>
            <p:grpSpPr>
              <a:xfrm>
                <a:off x="7548730" y="4159173"/>
                <a:ext cx="1070495" cy="1023400"/>
                <a:chOff x="6229515" y="1396924"/>
                <a:chExt cx="1070495" cy="1023400"/>
              </a:xfrm>
            </p:grpSpPr>
            <p:pic>
              <p:nvPicPr>
                <p:cNvPr id="46" name="Picture 12" descr="Illustration Vector of Restaurant Icon Gráfico por zAe · Creative Fabrica">
                  <a:extLst>
                    <a:ext uri="{FF2B5EF4-FFF2-40B4-BE49-F238E27FC236}">
                      <a16:creationId xmlns:a16="http://schemas.microsoft.com/office/drawing/2014/main" id="{338502A6-EEC5-A045-98E3-BA99D398DA5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9674" t="39595" r="6788" b="37548"/>
                <a:stretch/>
              </p:blipFill>
              <p:spPr bwMode="auto">
                <a:xfrm>
                  <a:off x="6823722" y="1884307"/>
                  <a:ext cx="476288" cy="53601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47" name="Picture 14" descr="Market - Free food icons">
                  <a:extLst>
                    <a:ext uri="{FF2B5EF4-FFF2-40B4-BE49-F238E27FC236}">
                      <a16:creationId xmlns:a16="http://schemas.microsoft.com/office/drawing/2014/main" id="{5F1987CF-1342-EF85-373B-D8BA1398DA1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853540" y="1396924"/>
                  <a:ext cx="419966" cy="41996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8" name="Grupo 47">
                  <a:extLst>
                    <a:ext uri="{FF2B5EF4-FFF2-40B4-BE49-F238E27FC236}">
                      <a16:creationId xmlns:a16="http://schemas.microsoft.com/office/drawing/2014/main" id="{70656CFB-F0ED-27F1-A2B2-209ED5924276}"/>
                    </a:ext>
                  </a:extLst>
                </p:cNvPr>
                <p:cNvGrpSpPr/>
                <p:nvPr/>
              </p:nvGrpSpPr>
              <p:grpSpPr>
                <a:xfrm>
                  <a:off x="6229515" y="1592147"/>
                  <a:ext cx="548255" cy="594632"/>
                  <a:chOff x="6229515" y="1592147"/>
                  <a:chExt cx="548255" cy="594632"/>
                </a:xfrm>
              </p:grpSpPr>
              <p:sp>
                <p:nvSpPr>
                  <p:cNvPr id="60" name="Flecha: a la derecha 59">
                    <a:extLst>
                      <a:ext uri="{FF2B5EF4-FFF2-40B4-BE49-F238E27FC236}">
                        <a16:creationId xmlns:a16="http://schemas.microsoft.com/office/drawing/2014/main" id="{5A53BD1B-CA68-40DA-AAE2-1E6C8AFC22B0}"/>
                      </a:ext>
                    </a:extLst>
                  </p:cNvPr>
                  <p:cNvSpPr/>
                  <p:nvPr/>
                </p:nvSpPr>
                <p:spPr>
                  <a:xfrm rot="1570983">
                    <a:off x="6229515" y="1960312"/>
                    <a:ext cx="548013" cy="22646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Flecha: a la derecha 60">
                    <a:extLst>
                      <a:ext uri="{FF2B5EF4-FFF2-40B4-BE49-F238E27FC236}">
                        <a16:creationId xmlns:a16="http://schemas.microsoft.com/office/drawing/2014/main" id="{7D38F6B7-C740-2FCE-DACE-D80814908C97}"/>
                      </a:ext>
                    </a:extLst>
                  </p:cNvPr>
                  <p:cNvSpPr/>
                  <p:nvPr/>
                </p:nvSpPr>
                <p:spPr>
                  <a:xfrm rot="19957465">
                    <a:off x="6229757" y="1592147"/>
                    <a:ext cx="548013" cy="226467"/>
                  </a:xfrm>
                  <a:prstGeom prst="righ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sp>
        <p:nvSpPr>
          <p:cNvPr id="63" name="CuadroTexto 62">
            <a:extLst>
              <a:ext uri="{FF2B5EF4-FFF2-40B4-BE49-F238E27FC236}">
                <a16:creationId xmlns:a16="http://schemas.microsoft.com/office/drawing/2014/main" id="{967546B2-0BD9-05F8-051C-9C86ADDC5D69}"/>
              </a:ext>
            </a:extLst>
          </p:cNvPr>
          <p:cNvSpPr txBox="1"/>
          <p:nvPr/>
        </p:nvSpPr>
        <p:spPr>
          <a:xfrm>
            <a:off x="3407530" y="6501061"/>
            <a:ext cx="553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Meetings </a:t>
            </a:r>
            <a:r>
              <a:rPr lang="es-PE" sz="1200" dirty="0" err="1"/>
              <a:t>with</a:t>
            </a:r>
            <a:r>
              <a:rPr lang="es-PE" sz="1200" dirty="0"/>
              <a:t> </a:t>
            </a:r>
            <a:r>
              <a:rPr lang="es-PE" sz="1200" dirty="0" err="1"/>
              <a:t>Millers</a:t>
            </a:r>
            <a:r>
              <a:rPr lang="es-PE" sz="1200" dirty="0"/>
              <a:t>, </a:t>
            </a:r>
            <a:r>
              <a:rPr lang="es-PE" sz="1200" dirty="0" err="1"/>
              <a:t>Irrigation</a:t>
            </a:r>
            <a:r>
              <a:rPr lang="es-PE" sz="1200" dirty="0"/>
              <a:t> </a:t>
            </a:r>
            <a:r>
              <a:rPr lang="es-PE" sz="1200" dirty="0" err="1"/>
              <a:t>Board</a:t>
            </a:r>
            <a:r>
              <a:rPr lang="es-PE" sz="1200" dirty="0"/>
              <a:t>, </a:t>
            </a:r>
            <a:r>
              <a:rPr lang="es-PE" sz="1200" dirty="0" err="1"/>
              <a:t>Seeds</a:t>
            </a:r>
            <a:r>
              <a:rPr lang="es-PE" sz="1200" dirty="0"/>
              <a:t> </a:t>
            </a:r>
            <a:r>
              <a:rPr lang="es-PE" sz="1200" dirty="0" err="1"/>
              <a:t>Suppliers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2552772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FIELD PRODUCTION </a:t>
            </a:r>
            <a:endParaRPr lang="en-US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7EFBD8B-71FC-4FCA-88D9-E9EC3E50C8FB}"/>
              </a:ext>
            </a:extLst>
          </p:cNvPr>
          <p:cNvSpPr txBox="1"/>
          <p:nvPr/>
        </p:nvSpPr>
        <p:spPr>
          <a:xfrm>
            <a:off x="4211822" y="1444605"/>
            <a:ext cx="2537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/>
              <a:t>ESTIMATED FIELD COST</a:t>
            </a:r>
            <a:endParaRPr lang="en-US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F4B3FE6-CC23-C101-499B-C2386749F314}"/>
              </a:ext>
            </a:extLst>
          </p:cNvPr>
          <p:cNvSpPr txBox="1"/>
          <p:nvPr/>
        </p:nvSpPr>
        <p:spPr>
          <a:xfrm>
            <a:off x="9075728" y="5646820"/>
            <a:ext cx="2990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Each farmer has 7 ha in average.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BDC9579-A4E3-6DC1-5192-6550618F7D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26" y="1752381"/>
            <a:ext cx="10038998" cy="3894439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D3F0C1E9-80AA-FA10-5126-593B52209BA7}"/>
              </a:ext>
            </a:extLst>
          </p:cNvPr>
          <p:cNvSpPr txBox="1"/>
          <p:nvPr/>
        </p:nvSpPr>
        <p:spPr>
          <a:xfrm>
            <a:off x="1443222" y="4967119"/>
            <a:ext cx="553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Meetings </a:t>
            </a:r>
            <a:r>
              <a:rPr lang="es-PE" sz="1200" dirty="0" err="1"/>
              <a:t>with</a:t>
            </a:r>
            <a:r>
              <a:rPr lang="es-PE" sz="1200" dirty="0"/>
              <a:t> </a:t>
            </a:r>
            <a:r>
              <a:rPr lang="es-PE" sz="1200" dirty="0" err="1"/>
              <a:t>Millers</a:t>
            </a:r>
            <a:r>
              <a:rPr lang="es-PE" sz="1200" dirty="0"/>
              <a:t>, </a:t>
            </a:r>
            <a:r>
              <a:rPr lang="es-PE" sz="1200" dirty="0" err="1"/>
              <a:t>Irrigation</a:t>
            </a:r>
            <a:r>
              <a:rPr lang="es-PE" sz="1200" dirty="0"/>
              <a:t> </a:t>
            </a:r>
            <a:r>
              <a:rPr lang="es-PE" sz="1200" dirty="0" err="1"/>
              <a:t>Board</a:t>
            </a:r>
            <a:r>
              <a:rPr lang="es-PE" sz="1200" dirty="0"/>
              <a:t>, </a:t>
            </a:r>
            <a:r>
              <a:rPr lang="es-PE" sz="1200" dirty="0" err="1"/>
              <a:t>Seeds</a:t>
            </a:r>
            <a:r>
              <a:rPr lang="es-PE" sz="1200" dirty="0"/>
              <a:t> </a:t>
            </a:r>
            <a:r>
              <a:rPr lang="es-PE" sz="1200" dirty="0" err="1"/>
              <a:t>Suppliers</a:t>
            </a:r>
            <a:r>
              <a:rPr lang="es-PE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141431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PROCESSING COSTS</a:t>
            </a:r>
            <a:endParaRPr lang="en-US" dirty="0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19A8EE7E-CF95-FD64-3C14-FE4200D152CE}"/>
              </a:ext>
            </a:extLst>
          </p:cNvPr>
          <p:cNvGrpSpPr/>
          <p:nvPr/>
        </p:nvGrpSpPr>
        <p:grpSpPr>
          <a:xfrm>
            <a:off x="4631177" y="4774964"/>
            <a:ext cx="6681089" cy="2134078"/>
            <a:chOff x="2564086" y="4436003"/>
            <a:chExt cx="7383171" cy="2420196"/>
          </a:xfrm>
        </p:grpSpPr>
        <p:pic>
          <p:nvPicPr>
            <p:cNvPr id="10" name="Picture 2" descr="Semilla de arroz paddy marrón en sacos de cáñamo o bolsa de arpillera |  Foto Premium">
              <a:extLst>
                <a:ext uri="{FF2B5EF4-FFF2-40B4-BE49-F238E27FC236}">
                  <a16:creationId xmlns:a16="http://schemas.microsoft.com/office/drawing/2014/main" id="{80554D7C-BC97-0681-1DAC-781778CF41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15119" y="4817681"/>
              <a:ext cx="2240801" cy="175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A9A4498C-3C93-294F-C765-92F67B1200D0}"/>
                </a:ext>
              </a:extLst>
            </p:cNvPr>
            <p:cNvSpPr txBox="1"/>
            <p:nvPr/>
          </p:nvSpPr>
          <p:spPr>
            <a:xfrm>
              <a:off x="2564086" y="4468268"/>
              <a:ext cx="2743200" cy="383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 err="1"/>
                <a:t>Paddy</a:t>
              </a:r>
              <a:r>
                <a:rPr lang="es-PE" sz="1600" b="1" dirty="0"/>
                <a:t> rice bag – 70Kg</a:t>
              </a:r>
            </a:p>
          </p:txBody>
        </p:sp>
        <p:sp>
          <p:nvSpPr>
            <p:cNvPr id="13" name="Flecha: a la derecha 12">
              <a:extLst>
                <a:ext uri="{FF2B5EF4-FFF2-40B4-BE49-F238E27FC236}">
                  <a16:creationId xmlns:a16="http://schemas.microsoft.com/office/drawing/2014/main" id="{9033BD0D-7BAB-0264-6A42-ED8661103910}"/>
                </a:ext>
              </a:extLst>
            </p:cNvPr>
            <p:cNvSpPr/>
            <p:nvPr/>
          </p:nvSpPr>
          <p:spPr>
            <a:xfrm>
              <a:off x="5465853" y="5496674"/>
              <a:ext cx="2034283" cy="68230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PROCCESING</a:t>
              </a:r>
            </a:p>
          </p:txBody>
        </p:sp>
        <p:pic>
          <p:nvPicPr>
            <p:cNvPr id="14" name="Picture 4" descr="Arroz en bolsa de papel imagen de archivo. Imagen de almuerzo - 44730033">
              <a:extLst>
                <a:ext uri="{FF2B5EF4-FFF2-40B4-BE49-F238E27FC236}">
                  <a16:creationId xmlns:a16="http://schemas.microsoft.com/office/drawing/2014/main" id="{7D32E1BD-02A6-F86E-E652-0D5C8C9D4C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50463" y="4652935"/>
              <a:ext cx="1794233" cy="22032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AFF1187-ED94-F4AE-6F4C-06BC5F2B5E76}"/>
                </a:ext>
              </a:extLst>
            </p:cNvPr>
            <p:cNvSpPr txBox="1"/>
            <p:nvPr/>
          </p:nvSpPr>
          <p:spPr>
            <a:xfrm>
              <a:off x="7204057" y="4436003"/>
              <a:ext cx="2743200" cy="383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600" b="1" dirty="0"/>
                <a:t>White rice bag – 50Kg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B8FCDA49-B56E-E4A9-B6F3-8A207C8E55A6}"/>
                </a:ext>
              </a:extLst>
            </p:cNvPr>
            <p:cNvSpPr txBox="1"/>
            <p:nvPr/>
          </p:nvSpPr>
          <p:spPr>
            <a:xfrm>
              <a:off x="5416872" y="6251248"/>
              <a:ext cx="197263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PE" sz="1200" dirty="0" err="1"/>
                <a:t>Waste</a:t>
              </a:r>
              <a:r>
                <a:rPr lang="es-PE" sz="1200" dirty="0"/>
                <a:t> 20-21Kg (30%)</a:t>
              </a:r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916EC14B-BC7D-7888-095E-1E41BC8A1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2469" y="1235429"/>
            <a:ext cx="8542931" cy="333104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43FA0C7-FC8E-CB63-0771-428678A0DBB6}"/>
              </a:ext>
            </a:extLst>
          </p:cNvPr>
          <p:cNvSpPr txBox="1"/>
          <p:nvPr/>
        </p:nvSpPr>
        <p:spPr>
          <a:xfrm>
            <a:off x="337139" y="4524987"/>
            <a:ext cx="553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Meetings </a:t>
            </a:r>
            <a:r>
              <a:rPr lang="es-PE" sz="1200" dirty="0" err="1"/>
              <a:t>with</a:t>
            </a:r>
            <a:r>
              <a:rPr lang="es-PE" sz="1200" dirty="0"/>
              <a:t> </a:t>
            </a:r>
            <a:r>
              <a:rPr lang="es-PE" sz="1200" dirty="0" err="1"/>
              <a:t>Millers</a:t>
            </a:r>
            <a:r>
              <a:rPr lang="es-PE" sz="1200" dirty="0"/>
              <a:t>, </a:t>
            </a:r>
            <a:r>
              <a:rPr lang="es-PE" sz="1200" dirty="0" err="1"/>
              <a:t>Irrigation</a:t>
            </a:r>
            <a:r>
              <a:rPr lang="es-PE" sz="1200" dirty="0"/>
              <a:t> </a:t>
            </a:r>
            <a:r>
              <a:rPr lang="es-PE" sz="1200" dirty="0" err="1"/>
              <a:t>Board</a:t>
            </a:r>
            <a:r>
              <a:rPr lang="es-PE" sz="1200" dirty="0"/>
              <a:t>, </a:t>
            </a:r>
            <a:r>
              <a:rPr lang="es-PE" sz="1200" dirty="0" err="1"/>
              <a:t>distributors</a:t>
            </a:r>
            <a:r>
              <a:rPr lang="es-PE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4297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SIMULATIONS PRICES &amp; MARGINS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975F6FF-2726-B741-86AE-43330294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55" y="2676443"/>
            <a:ext cx="4637255" cy="113423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9BE5DC-D567-FEF3-6D3E-376110F67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634" y="2009112"/>
            <a:ext cx="5544677" cy="365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6508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PRICES IN THE MARKET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D6645D8-F721-45CB-9D0D-5D5E1F5DDD38}"/>
              </a:ext>
            </a:extLst>
          </p:cNvPr>
          <p:cNvSpPr txBox="1"/>
          <p:nvPr/>
        </p:nvSpPr>
        <p:spPr>
          <a:xfrm>
            <a:off x="3259951" y="1812952"/>
            <a:ext cx="629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EVOLUTION ON PRICES IN MT – DOMESTIC MARKET</a:t>
            </a:r>
            <a:endParaRPr lang="en-US" b="1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601A16-5922-2CD5-844D-2F16711A96B7}"/>
              </a:ext>
            </a:extLst>
          </p:cNvPr>
          <p:cNvSpPr txBox="1"/>
          <p:nvPr/>
        </p:nvSpPr>
        <p:spPr>
          <a:xfrm>
            <a:off x="619122" y="4276569"/>
            <a:ext cx="45217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dirty="0" err="1"/>
              <a:t>Source</a:t>
            </a:r>
            <a:r>
              <a:rPr lang="es-PE" sz="1400" dirty="0"/>
              <a:t>: </a:t>
            </a:r>
            <a:r>
              <a:rPr lang="es-PE" sz="1400" dirty="0" err="1"/>
              <a:t>Ministry</a:t>
            </a:r>
            <a:r>
              <a:rPr lang="es-PE" sz="1400" dirty="0"/>
              <a:t> </a:t>
            </a:r>
            <a:r>
              <a:rPr lang="es-PE" sz="1400" dirty="0" err="1"/>
              <a:t>of</a:t>
            </a:r>
            <a:r>
              <a:rPr lang="es-PE" sz="1400" dirty="0"/>
              <a:t> </a:t>
            </a:r>
            <a:r>
              <a:rPr lang="es-PE" sz="1400" dirty="0" err="1"/>
              <a:t>Agriculture</a:t>
            </a:r>
            <a:endParaRPr lang="es-PE" sz="140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E59C166-5AF8-B925-84C8-28772DEBF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22" y="2341106"/>
            <a:ext cx="11090526" cy="1908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32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ES" b="1" dirty="0"/>
              <a:t>PRICE RETAIL SUPERMARKET IN MT</a:t>
            </a:r>
            <a:endParaRPr lang="en-U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404E869B-4A5C-4E9D-AE3D-F06E2B6C3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0086" y="1109361"/>
            <a:ext cx="8959850" cy="5175250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88268F34-4CA3-3C4E-1E09-0D4E3C021C22}"/>
              </a:ext>
            </a:extLst>
          </p:cNvPr>
          <p:cNvSpPr txBox="1"/>
          <p:nvPr/>
        </p:nvSpPr>
        <p:spPr>
          <a:xfrm>
            <a:off x="1780086" y="6261950"/>
            <a:ext cx="45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</a:t>
            </a:r>
            <a:r>
              <a:rPr lang="es-PE" sz="1200" dirty="0" err="1"/>
              <a:t>Visit</a:t>
            </a:r>
            <a:r>
              <a:rPr lang="es-PE" sz="1200" dirty="0"/>
              <a:t> </a:t>
            </a:r>
            <a:r>
              <a:rPr lang="es-PE" sz="1200" dirty="0" err="1"/>
              <a:t>to</a:t>
            </a:r>
            <a:r>
              <a:rPr lang="es-PE" sz="1200" dirty="0"/>
              <a:t> </a:t>
            </a:r>
            <a:r>
              <a:rPr lang="es-PE" sz="1200" dirty="0" err="1"/>
              <a:t>supermarkets</a:t>
            </a:r>
            <a:r>
              <a:rPr lang="es-PE" sz="1200" dirty="0"/>
              <a:t> Mar-</a:t>
            </a:r>
            <a:r>
              <a:rPr lang="es-PE" sz="1200" dirty="0" err="1"/>
              <a:t>Apr</a:t>
            </a:r>
            <a:r>
              <a:rPr lang="es-PE" sz="1200" dirty="0"/>
              <a:t> 2023</a:t>
            </a:r>
          </a:p>
        </p:txBody>
      </p:sp>
    </p:spTree>
    <p:extLst>
      <p:ext uri="{BB962C8B-B14F-4D97-AF65-F5344CB8AC3E}">
        <p14:creationId xmlns:p14="http://schemas.microsoft.com/office/powerpoint/2010/main" val="1641797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IMPORTATIONS</a:t>
            </a:r>
            <a:endParaRPr lang="en-US" dirty="0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3F0D184C-9C30-4290-92EF-EF3D305E8E39}"/>
              </a:ext>
            </a:extLst>
          </p:cNvPr>
          <p:cNvGraphicFramePr>
            <a:graphicFrameLocks noGrp="1"/>
          </p:cNvGraphicFramePr>
          <p:nvPr/>
        </p:nvGraphicFramePr>
        <p:xfrm>
          <a:off x="249805" y="1514090"/>
          <a:ext cx="6197461" cy="1501140"/>
        </p:xfrm>
        <a:graphic>
          <a:graphicData uri="http://schemas.openxmlformats.org/drawingml/2006/table">
            <a:tbl>
              <a:tblPr/>
              <a:tblGrid>
                <a:gridCol w="2111437">
                  <a:extLst>
                    <a:ext uri="{9D8B030D-6E8A-4147-A177-3AD203B41FA5}">
                      <a16:colId xmlns:a16="http://schemas.microsoft.com/office/drawing/2014/main" val="936488694"/>
                    </a:ext>
                  </a:extLst>
                </a:gridCol>
                <a:gridCol w="938417">
                  <a:extLst>
                    <a:ext uri="{9D8B030D-6E8A-4147-A177-3AD203B41FA5}">
                      <a16:colId xmlns:a16="http://schemas.microsoft.com/office/drawing/2014/main" val="3770508109"/>
                    </a:ext>
                  </a:extLst>
                </a:gridCol>
                <a:gridCol w="938417">
                  <a:extLst>
                    <a:ext uri="{9D8B030D-6E8A-4147-A177-3AD203B41FA5}">
                      <a16:colId xmlns:a16="http://schemas.microsoft.com/office/drawing/2014/main" val="3765967372"/>
                    </a:ext>
                  </a:extLst>
                </a:gridCol>
                <a:gridCol w="938417">
                  <a:extLst>
                    <a:ext uri="{9D8B030D-6E8A-4147-A177-3AD203B41FA5}">
                      <a16:colId xmlns:a16="http://schemas.microsoft.com/office/drawing/2014/main" val="3919819641"/>
                    </a:ext>
                  </a:extLst>
                </a:gridCol>
                <a:gridCol w="1270773">
                  <a:extLst>
                    <a:ext uri="{9D8B030D-6E8A-4147-A177-3AD203B41FA5}">
                      <a16:colId xmlns:a16="http://schemas.microsoft.com/office/drawing/2014/main" val="2928082041"/>
                    </a:ext>
                  </a:extLst>
                </a:gridCol>
              </a:tblGrid>
              <a:tr h="12739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VARIETY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09714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Pilled or white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152,238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108,449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46,944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307,631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0695708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Parboiled – Extra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62,714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51,775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44,042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158,531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13616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Tacuari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80,471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53,998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23,298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157,767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7220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20,178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19,052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1,935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41,166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618255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315,602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233,274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116,219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665,095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8070339"/>
                  </a:ext>
                </a:extLst>
              </a:tr>
            </a:tbl>
          </a:graphicData>
        </a:graphic>
      </p:graphicFrame>
      <p:graphicFrame>
        <p:nvGraphicFramePr>
          <p:cNvPr id="11" name="Tabla 10">
            <a:extLst>
              <a:ext uri="{FF2B5EF4-FFF2-40B4-BE49-F238E27FC236}">
                <a16:creationId xmlns:a16="http://schemas.microsoft.com/office/drawing/2014/main" id="{A071D85F-45ED-43DB-862B-03A45D0B73BE}"/>
              </a:ext>
            </a:extLst>
          </p:cNvPr>
          <p:cNvGraphicFramePr>
            <a:graphicFrameLocks noGrp="1"/>
          </p:cNvGraphicFramePr>
          <p:nvPr/>
        </p:nvGraphicFramePr>
        <p:xfrm>
          <a:off x="6095635" y="3659979"/>
          <a:ext cx="5867400" cy="1811020"/>
        </p:xfrm>
        <a:graphic>
          <a:graphicData uri="http://schemas.openxmlformats.org/drawingml/2006/table">
            <a:tbl>
              <a:tblPr/>
              <a:tblGrid>
                <a:gridCol w="2362200">
                  <a:extLst>
                    <a:ext uri="{9D8B030D-6E8A-4147-A177-3AD203B41FA5}">
                      <a16:colId xmlns:a16="http://schemas.microsoft.com/office/drawing/2014/main" val="1440783318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1605118141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2978054480"/>
                    </a:ext>
                  </a:extLst>
                </a:gridCol>
                <a:gridCol w="635000">
                  <a:extLst>
                    <a:ext uri="{9D8B030D-6E8A-4147-A177-3AD203B41FA5}">
                      <a16:colId xmlns:a16="http://schemas.microsoft.com/office/drawing/2014/main" val="662275381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val="2110873342"/>
                    </a:ext>
                  </a:extLst>
                </a:gridCol>
                <a:gridCol w="596900">
                  <a:extLst>
                    <a:ext uri="{9D8B030D-6E8A-4147-A177-3AD203B41FA5}">
                      <a16:colId xmlns:a16="http://schemas.microsoft.com/office/drawing/2014/main" val="189129434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IMPORTERS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Total general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3352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COSTEÑO ALIMENTOS S.A.C.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71,332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61,316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10,898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143,546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76277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COMERCIAL ISABELITA S.A.C.                                                                         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28,623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14,950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13,848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57,421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81180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PACIFIC FOODS TRADING S.A.C.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22,826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12,244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15,062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50,132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205450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FRAILE RICE S.A.C.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13,342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16,480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12,643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42,466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98612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GRUPO PARCKER'S S.A.C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18,587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13,880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8,545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41,012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7822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s-E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NEGOCIACIONES RICE FRAYLECILLO S.A.C.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14,126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15,703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6,145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  35,974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75801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OTHERS (125)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146,765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98,701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49,078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294,544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0838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TOTAL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315,602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233,274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116,219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        665,095 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609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8668929"/>
                  </a:ext>
                </a:extLst>
              </a:tr>
            </a:tbl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2C99B9FB-28EA-CE4C-2596-342803186A83}"/>
              </a:ext>
            </a:extLst>
          </p:cNvPr>
          <p:cNvSpPr txBox="1"/>
          <p:nvPr/>
        </p:nvSpPr>
        <p:spPr>
          <a:xfrm>
            <a:off x="6240493" y="3251403"/>
            <a:ext cx="595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PERUVIAN IMPORTS PER IMPORTER IN MT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80B492A-08A6-F0A8-F509-4B95E35D0AC2}"/>
              </a:ext>
            </a:extLst>
          </p:cNvPr>
          <p:cNvSpPr txBox="1"/>
          <p:nvPr/>
        </p:nvSpPr>
        <p:spPr>
          <a:xfrm>
            <a:off x="361764" y="1182383"/>
            <a:ext cx="595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PERUVIAN IMPORTS PER VARIETY IN MT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531ADB7-5059-B0B5-A2C8-398FE7BAE62C}"/>
              </a:ext>
            </a:extLst>
          </p:cNvPr>
          <p:cNvSpPr txBox="1"/>
          <p:nvPr/>
        </p:nvSpPr>
        <p:spPr>
          <a:xfrm>
            <a:off x="221654" y="3069938"/>
            <a:ext cx="45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</a:t>
            </a:r>
            <a:r>
              <a:rPr lang="es-PE" sz="1200" dirty="0" err="1"/>
              <a:t>Veritrade</a:t>
            </a:r>
            <a:r>
              <a:rPr lang="es-PE" sz="1200" dirty="0"/>
              <a:t>, </a:t>
            </a:r>
            <a:r>
              <a:rPr lang="es-PE" sz="1200" dirty="0" err="1"/>
              <a:t>own</a:t>
            </a:r>
            <a:r>
              <a:rPr lang="es-PE" sz="1200" dirty="0"/>
              <a:t> </a:t>
            </a:r>
            <a:r>
              <a:rPr lang="es-PE" sz="1200" dirty="0" err="1"/>
              <a:t>clasification</a:t>
            </a:r>
            <a:endParaRPr lang="es-PE" sz="1200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E0457132-D0A8-4594-F392-E4D99909EFE3}"/>
              </a:ext>
            </a:extLst>
          </p:cNvPr>
          <p:cNvSpPr txBox="1"/>
          <p:nvPr/>
        </p:nvSpPr>
        <p:spPr>
          <a:xfrm>
            <a:off x="6025822" y="5510243"/>
            <a:ext cx="45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</a:t>
            </a:r>
            <a:r>
              <a:rPr lang="es-PE" sz="1200" dirty="0" err="1"/>
              <a:t>Veritrade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73894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IMPORTATIONS</a:t>
            </a:r>
            <a:endParaRPr lang="en-U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3E962C3-257F-44D7-A8D8-995C7EEF8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255" y="1452081"/>
            <a:ext cx="4808668" cy="289031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67C4488-A45E-2BFB-03DD-28B1DE69F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280" y="1452081"/>
            <a:ext cx="6847575" cy="30407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2AB57FB-BB0E-8321-9FAE-43EDAD51A8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66066" y="5042575"/>
            <a:ext cx="5409661" cy="171859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7C37D25-45A8-B848-EB99-A35C23D594F1}"/>
              </a:ext>
            </a:extLst>
          </p:cNvPr>
          <p:cNvSpPr txBox="1"/>
          <p:nvPr/>
        </p:nvSpPr>
        <p:spPr>
          <a:xfrm>
            <a:off x="690312" y="1120872"/>
            <a:ext cx="595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MAIN EXPORTERS IN MT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6520975-28A7-8A4C-5645-CCB4F088A761}"/>
              </a:ext>
            </a:extLst>
          </p:cNvPr>
          <p:cNvSpPr txBox="1"/>
          <p:nvPr/>
        </p:nvSpPr>
        <p:spPr>
          <a:xfrm>
            <a:off x="3288457" y="4688202"/>
            <a:ext cx="59515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PRICES TO PERU IN MT - CIF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EB8575D-BB88-E144-E006-FB79F5834282}"/>
              </a:ext>
            </a:extLst>
          </p:cNvPr>
          <p:cNvSpPr txBox="1"/>
          <p:nvPr/>
        </p:nvSpPr>
        <p:spPr>
          <a:xfrm>
            <a:off x="221654" y="4492869"/>
            <a:ext cx="45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</a:t>
            </a:r>
            <a:r>
              <a:rPr lang="es-PE" sz="1200" dirty="0" err="1"/>
              <a:t>Veritrade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38706434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SEEDS VARIETIES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4D8E28A-DAA9-FF69-7490-DDF0E9BA5F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5" r="19834"/>
          <a:stretch/>
        </p:blipFill>
        <p:spPr>
          <a:xfrm>
            <a:off x="5455840" y="4629502"/>
            <a:ext cx="5474729" cy="19405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FE5668F-7672-4D47-7743-99F605D84D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2081" y="1871297"/>
            <a:ext cx="7098758" cy="225308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C8D2925-C742-B9A7-EEDA-3F221E7F3034}"/>
              </a:ext>
            </a:extLst>
          </p:cNvPr>
          <p:cNvSpPr txBox="1"/>
          <p:nvPr/>
        </p:nvSpPr>
        <p:spPr>
          <a:xfrm>
            <a:off x="6331660" y="1426732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SEEDS – 50% use </a:t>
            </a:r>
            <a:r>
              <a:rPr lang="es-PE" b="1" dirty="0" err="1"/>
              <a:t>certified</a:t>
            </a:r>
            <a:endParaRPr lang="es-PE" b="1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B3D8134-10E4-8A94-9897-F53613C88670}"/>
              </a:ext>
            </a:extLst>
          </p:cNvPr>
          <p:cNvSpPr txBox="1"/>
          <p:nvPr/>
        </p:nvSpPr>
        <p:spPr>
          <a:xfrm>
            <a:off x="372470" y="1287145"/>
            <a:ext cx="47498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Varieties</a:t>
            </a: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developed</a:t>
            </a: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by</a:t>
            </a: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National</a:t>
            </a: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Institute</a:t>
            </a: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of</a:t>
            </a: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Agrarian</a:t>
            </a: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s-PE" sz="1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Researching</a:t>
            </a:r>
            <a:r>
              <a:rPr lang="es-PE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NIR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Amazonas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Fuerón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Pitipo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Tinajones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Valor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Capoteña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Pacamuros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Mayares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La Puntilla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IR43</a:t>
            </a:r>
          </a:p>
          <a:p>
            <a:r>
              <a:rPr lang="es-PE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 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</a:rPr>
              <a:t>Lifetime raw material</a:t>
            </a: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 years</a:t>
            </a:r>
          </a:p>
          <a:p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Lifetime final product: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 months</a:t>
            </a:r>
            <a:endParaRPr lang="es-PE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60E62500-F626-C607-93EC-9BE072217B38}"/>
              </a:ext>
            </a:extLst>
          </p:cNvPr>
          <p:cNvSpPr txBox="1"/>
          <p:nvPr/>
        </p:nvSpPr>
        <p:spPr>
          <a:xfrm>
            <a:off x="4992081" y="4131578"/>
            <a:ext cx="5312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 err="1"/>
              <a:t>Source</a:t>
            </a:r>
            <a:r>
              <a:rPr lang="es-PE" sz="1100" dirty="0"/>
              <a:t>: Meeting </a:t>
            </a:r>
            <a:r>
              <a:rPr lang="en-US" sz="1100" dirty="0"/>
              <a:t>National Institute of Agricultural Research  </a:t>
            </a:r>
            <a:r>
              <a:rPr lang="es-PE" sz="1100" dirty="0"/>
              <a:t>(Eng. Montero)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61C3219-DD99-BA5B-1DAB-BD5CC622E525}"/>
              </a:ext>
            </a:extLst>
          </p:cNvPr>
          <p:cNvSpPr txBox="1"/>
          <p:nvPr/>
        </p:nvSpPr>
        <p:spPr>
          <a:xfrm>
            <a:off x="5617670" y="6540028"/>
            <a:ext cx="53128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 err="1"/>
              <a:t>Source</a:t>
            </a:r>
            <a:r>
              <a:rPr lang="es-PE" sz="1100" dirty="0"/>
              <a:t>: Meeting </a:t>
            </a:r>
            <a:r>
              <a:rPr lang="en-US" sz="1100" dirty="0"/>
              <a:t>National Institute of Agricultural Research  </a:t>
            </a:r>
            <a:r>
              <a:rPr lang="es-PE" sz="1100" dirty="0"/>
              <a:t>(Eng. Montero)</a:t>
            </a:r>
          </a:p>
        </p:txBody>
      </p:sp>
    </p:spTree>
    <p:extLst>
      <p:ext uri="{BB962C8B-B14F-4D97-AF65-F5344CB8AC3E}">
        <p14:creationId xmlns:p14="http://schemas.microsoft.com/office/powerpoint/2010/main" val="3670416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SIMULATION IMPORTING RICE FROM URUGUAY AND PERU</a:t>
            </a:r>
            <a:endParaRPr lang="en-US" dirty="0"/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82DDEC3F-B7B3-FA77-873B-B035D94164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645" y="1626561"/>
            <a:ext cx="794274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REQUIREMENTS: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Import certification from Uruguay or Brazil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SENASA inspection at arrival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Bags of 1</a:t>
            </a:r>
            <a:r>
              <a:rPr kumimoji="0" lang="en-US" altLang="es-PE" sz="1600" b="0" i="0" u="none" strike="noStrike" cap="none" normalizeH="0" baseline="3000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st</a:t>
            </a:r>
            <a:r>
              <a:rPr kumimoji="0" lang="en-U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 use.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Additionally, we will need to issue the import certification.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7E4B078-FCC8-D0F8-573E-3C3D3F3D5A53}"/>
              </a:ext>
            </a:extLst>
          </p:cNvPr>
          <p:cNvSpPr txBox="1"/>
          <p:nvPr/>
        </p:nvSpPr>
        <p:spPr>
          <a:xfrm>
            <a:off x="372470" y="3200153"/>
            <a:ext cx="6257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P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Simulation of importing rice from Uruguay and Brazil</a:t>
            </a:r>
            <a:endParaRPr kumimoji="0" lang="es-PE" altLang="es-PE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CA26E767-510B-07B2-AFE2-34F4A5E17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45" y="3590832"/>
            <a:ext cx="7020084" cy="2588144"/>
          </a:xfrm>
          <a:prstGeom prst="rect">
            <a:avLst/>
          </a:prstGeom>
        </p:spPr>
      </p:pic>
      <p:sp>
        <p:nvSpPr>
          <p:cNvPr id="23" name="Rectangle 1">
            <a:extLst>
              <a:ext uri="{FF2B5EF4-FFF2-40B4-BE49-F238E27FC236}">
                <a16:creationId xmlns:a16="http://schemas.microsoft.com/office/drawing/2014/main" id="{49F3EEE3-4921-A8C4-9E60-D64A2E21B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2701" y="4212073"/>
            <a:ext cx="6257297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s-PE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IMPORTS AND DUTIES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Neither from Uruguay nor Brazil have import taxes. 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MFN applied: </a:t>
            </a:r>
            <a:r>
              <a:rPr kumimoji="0" lang="en-US" altLang="es-PE" sz="16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Custum</a:t>
            </a:r>
            <a:r>
              <a:rPr kumimoji="0" lang="en-US" altLang="es-PE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duty = 0% // Ad-valorem: 0%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PE" sz="1600" dirty="0">
                <a:latin typeface="Arial" panose="020B0604020202020204" pitchFamily="34" charset="0"/>
              </a:rPr>
              <a:t>IVAP: 4% in the last 4 years. Doesn’t move except for a political change.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s-PE" sz="1600" dirty="0">
                <a:latin typeface="Arial" panose="020B0604020202020204" pitchFamily="34" charset="0"/>
              </a:rPr>
              <a:t>Specific fees: changes according to offer and demand. Currently US$ 38/MT</a:t>
            </a:r>
            <a:endParaRPr kumimoji="0" lang="es-PE" altLang="es-PE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44F3689-DD01-4E79-0E95-33ED980EC815}"/>
              </a:ext>
            </a:extLst>
          </p:cNvPr>
          <p:cNvSpPr txBox="1"/>
          <p:nvPr/>
        </p:nvSpPr>
        <p:spPr>
          <a:xfrm>
            <a:off x="1573856" y="6536781"/>
            <a:ext cx="8459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</a:t>
            </a:r>
            <a:r>
              <a:rPr lang="es-PE" sz="1200" dirty="0" err="1"/>
              <a:t>Customs</a:t>
            </a:r>
            <a:r>
              <a:rPr lang="es-PE" sz="1200" dirty="0"/>
              <a:t> </a:t>
            </a:r>
            <a:r>
              <a:rPr lang="es-PE" sz="1200" dirty="0" err="1"/>
              <a:t>agents</a:t>
            </a:r>
            <a:r>
              <a:rPr lang="es-PE" sz="1200" dirty="0"/>
              <a:t>, cargo </a:t>
            </a:r>
            <a:r>
              <a:rPr lang="es-PE" sz="1200" dirty="0" err="1"/>
              <a:t>agents</a:t>
            </a:r>
            <a:r>
              <a:rPr lang="es-PE" sz="1200" dirty="0"/>
              <a:t>, </a:t>
            </a:r>
            <a:r>
              <a:rPr lang="es-PE" sz="1200" dirty="0" err="1"/>
              <a:t>MacMap</a:t>
            </a:r>
            <a:r>
              <a:rPr lang="es-PE" sz="1200" dirty="0"/>
              <a:t>, Peruvian </a:t>
            </a:r>
            <a:r>
              <a:rPr lang="es-PE" sz="1200" dirty="0" err="1"/>
              <a:t>Asociations</a:t>
            </a:r>
            <a:r>
              <a:rPr lang="es-PE" sz="1200" dirty="0"/>
              <a:t> </a:t>
            </a:r>
            <a:r>
              <a:rPr lang="es-PE" sz="1200" dirty="0" err="1"/>
              <a:t>of</a:t>
            </a:r>
            <a:r>
              <a:rPr lang="es-PE" sz="1200" dirty="0"/>
              <a:t> </a:t>
            </a:r>
            <a:r>
              <a:rPr lang="es-PE" sz="1200" dirty="0" err="1"/>
              <a:t>exporters</a:t>
            </a:r>
            <a:r>
              <a:rPr lang="es-PE" sz="1200" dirty="0"/>
              <a:t>, SUNAT, SENASA.</a:t>
            </a:r>
          </a:p>
        </p:txBody>
      </p:sp>
    </p:spTree>
    <p:extLst>
      <p:ext uri="{BB962C8B-B14F-4D97-AF65-F5344CB8AC3E}">
        <p14:creationId xmlns:p14="http://schemas.microsoft.com/office/powerpoint/2010/main" val="3941053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 err="1"/>
              <a:t>Exportations</a:t>
            </a:r>
            <a:r>
              <a:rPr lang="es-PE" dirty="0"/>
              <a:t> </a:t>
            </a:r>
            <a:r>
              <a:rPr lang="es-PE" dirty="0" err="1"/>
              <a:t>from</a:t>
            </a:r>
            <a:r>
              <a:rPr lang="es-PE" dirty="0"/>
              <a:t> Uruguay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19B476-1475-1DB5-8031-F279D0DBF613}"/>
              </a:ext>
            </a:extLst>
          </p:cNvPr>
          <p:cNvSpPr txBox="1"/>
          <p:nvPr/>
        </p:nvSpPr>
        <p:spPr>
          <a:xfrm>
            <a:off x="6005914" y="645941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Destinations</a:t>
            </a:r>
            <a:endParaRPr lang="es-PE" sz="1600" b="1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392352DC-0CCF-F18E-3EF3-416D77FDF4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137" t="3579" r="20269" b="3389"/>
          <a:stretch/>
        </p:blipFill>
        <p:spPr>
          <a:xfrm>
            <a:off x="6477107" y="939222"/>
            <a:ext cx="1924104" cy="1826776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682A3C00-C15F-61D4-496F-E92F3DAF1764}"/>
              </a:ext>
            </a:extLst>
          </p:cNvPr>
          <p:cNvSpPr txBox="1"/>
          <p:nvPr/>
        </p:nvSpPr>
        <p:spPr>
          <a:xfrm>
            <a:off x="6356625" y="2859224"/>
            <a:ext cx="27123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/>
              <a:t>Uruguay </a:t>
            </a:r>
            <a:r>
              <a:rPr lang="es-PE" sz="1100" dirty="0" err="1"/>
              <a:t>exports</a:t>
            </a:r>
            <a:r>
              <a:rPr lang="es-PE" sz="1100" dirty="0"/>
              <a:t> 900k MT/y</a:t>
            </a:r>
          </a:p>
          <a:p>
            <a:r>
              <a:rPr lang="es-PE" sz="1100" dirty="0"/>
              <a:t>Peru </a:t>
            </a:r>
            <a:r>
              <a:rPr lang="es-PE" sz="1100" dirty="0" err="1"/>
              <a:t>imports</a:t>
            </a:r>
            <a:r>
              <a:rPr lang="es-PE" sz="1100" dirty="0"/>
              <a:t> 150k-180k MT/y </a:t>
            </a:r>
            <a:r>
              <a:rPr lang="es-PE" sz="1100" dirty="0" err="1"/>
              <a:t>from</a:t>
            </a:r>
            <a:r>
              <a:rPr lang="es-PE" sz="1100" dirty="0"/>
              <a:t> UY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6EB43DA9-BD8C-60B5-E249-964D13DCAE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82" t="1123" r="23855" b="9489"/>
          <a:stretch/>
        </p:blipFill>
        <p:spPr>
          <a:xfrm>
            <a:off x="9341793" y="1019032"/>
            <a:ext cx="2127665" cy="188944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B855C4CC-42EB-3FCF-32DB-94B0399A20B4}"/>
              </a:ext>
            </a:extLst>
          </p:cNvPr>
          <p:cNvSpPr txBox="1"/>
          <p:nvPr/>
        </p:nvSpPr>
        <p:spPr>
          <a:xfrm>
            <a:off x="9171980" y="671963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Varieties</a:t>
            </a:r>
            <a:endParaRPr lang="es-PE" sz="1600" b="1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0CD479D-2A1F-9D06-8A6C-5B6F2484C26F}"/>
              </a:ext>
            </a:extLst>
          </p:cNvPr>
          <p:cNvSpPr txBox="1"/>
          <p:nvPr/>
        </p:nvSpPr>
        <p:spPr>
          <a:xfrm>
            <a:off x="9399057" y="2916987"/>
            <a:ext cx="2167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/>
              <a:t>770k MT/y (84%) </a:t>
            </a:r>
            <a:r>
              <a:rPr lang="es-PE" sz="1200" dirty="0" err="1"/>
              <a:t>is</a:t>
            </a:r>
            <a:r>
              <a:rPr lang="es-PE" sz="1200" dirty="0"/>
              <a:t> </a:t>
            </a:r>
            <a:r>
              <a:rPr lang="es-PE" sz="1200" dirty="0" err="1"/>
              <a:t>polished</a:t>
            </a:r>
            <a:r>
              <a:rPr lang="es-PE" sz="1200" dirty="0"/>
              <a:t> and </a:t>
            </a:r>
            <a:r>
              <a:rPr lang="es-PE" sz="1200" dirty="0" err="1"/>
              <a:t>not</a:t>
            </a:r>
            <a:r>
              <a:rPr lang="es-PE" sz="1200" dirty="0"/>
              <a:t> </a:t>
            </a:r>
            <a:r>
              <a:rPr lang="es-PE" sz="1200" dirty="0" err="1"/>
              <a:t>parboiled</a:t>
            </a:r>
            <a:r>
              <a:rPr lang="es-PE" sz="1200" dirty="0"/>
              <a:t> rice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8E628DB-83F7-1BC1-98F2-98E49D8E11B4}"/>
              </a:ext>
            </a:extLst>
          </p:cNvPr>
          <p:cNvSpPr txBox="1"/>
          <p:nvPr/>
        </p:nvSpPr>
        <p:spPr>
          <a:xfrm>
            <a:off x="7385811" y="3793507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Exporters</a:t>
            </a:r>
            <a:endParaRPr lang="es-PE" sz="1600" b="1" dirty="0"/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3AEE71CC-06BB-FBF7-365D-03A0485DC6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20" t="3269" r="14162" b="4325"/>
          <a:stretch/>
        </p:blipFill>
        <p:spPr>
          <a:xfrm>
            <a:off x="8012664" y="4280227"/>
            <a:ext cx="2097332" cy="1852797"/>
          </a:xfrm>
          <a:prstGeom prst="rect">
            <a:avLst/>
          </a:prstGeom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FEC9BD18-5CB4-16BE-FC81-073265D4202E}"/>
              </a:ext>
            </a:extLst>
          </p:cNvPr>
          <p:cNvSpPr txBox="1"/>
          <p:nvPr/>
        </p:nvSpPr>
        <p:spPr>
          <a:xfrm>
            <a:off x="7250279" y="6037275"/>
            <a:ext cx="3589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/>
              <a:t>SAMAN </a:t>
            </a:r>
            <a:r>
              <a:rPr lang="es-PE" sz="1200" dirty="0" err="1"/>
              <a:t>own</a:t>
            </a:r>
            <a:r>
              <a:rPr lang="es-PE" sz="1200" dirty="0"/>
              <a:t> </a:t>
            </a:r>
            <a:r>
              <a:rPr lang="es-PE" sz="1200" dirty="0" err="1"/>
              <a:t>by</a:t>
            </a:r>
            <a:r>
              <a:rPr lang="es-PE" sz="1200" dirty="0"/>
              <a:t> </a:t>
            </a:r>
            <a:r>
              <a:rPr lang="es-PE" sz="1200" dirty="0" err="1"/>
              <a:t>the</a:t>
            </a:r>
            <a:r>
              <a:rPr lang="es-PE" sz="1200" dirty="0"/>
              <a:t> </a:t>
            </a:r>
            <a:r>
              <a:rPr lang="es-PE" sz="1200" dirty="0" err="1"/>
              <a:t>Brazilian</a:t>
            </a:r>
            <a:r>
              <a:rPr lang="es-PE" sz="1200" dirty="0"/>
              <a:t> </a:t>
            </a:r>
            <a:r>
              <a:rPr lang="es-PE" sz="1200" dirty="0" err="1"/>
              <a:t>company</a:t>
            </a:r>
            <a:r>
              <a:rPr lang="es-PE" sz="1200" dirty="0"/>
              <a:t> </a:t>
            </a:r>
            <a:r>
              <a:rPr lang="es-PE" sz="1200" dirty="0" err="1"/>
              <a:t>Camil</a:t>
            </a:r>
            <a:r>
              <a:rPr lang="es-PE" sz="1200" dirty="0"/>
              <a:t> Alimentos </a:t>
            </a:r>
            <a:r>
              <a:rPr lang="es-PE" sz="1200" dirty="0" err="1"/>
              <a:t>exports</a:t>
            </a:r>
            <a:r>
              <a:rPr lang="es-PE" sz="1200" dirty="0"/>
              <a:t> 400k MT/y (43% Market share)</a:t>
            </a:r>
          </a:p>
        </p:txBody>
      </p:sp>
      <p:pic>
        <p:nvPicPr>
          <p:cNvPr id="29" name="Imagen 28">
            <a:extLst>
              <a:ext uri="{FF2B5EF4-FFF2-40B4-BE49-F238E27FC236}">
                <a16:creationId xmlns:a16="http://schemas.microsoft.com/office/drawing/2014/main" id="{EA6C704E-FA13-11ED-6B35-B375F721D2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88" y="2422081"/>
            <a:ext cx="5468586" cy="226181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2FC621C3-C489-90D1-6979-3EDD30AEB64A}"/>
              </a:ext>
            </a:extLst>
          </p:cNvPr>
          <p:cNvSpPr txBox="1"/>
          <p:nvPr/>
        </p:nvSpPr>
        <p:spPr>
          <a:xfrm>
            <a:off x="372470" y="4683893"/>
            <a:ext cx="45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</a:t>
            </a:r>
            <a:r>
              <a:rPr lang="es-PE" sz="1200" dirty="0" err="1"/>
              <a:t>Veritrade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2797286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 err="1"/>
              <a:t>Exportations</a:t>
            </a:r>
            <a:r>
              <a:rPr lang="es-PE" dirty="0"/>
              <a:t> </a:t>
            </a:r>
            <a:r>
              <a:rPr lang="es-PE" dirty="0" err="1"/>
              <a:t>from</a:t>
            </a:r>
            <a:r>
              <a:rPr lang="es-PE" dirty="0"/>
              <a:t> </a:t>
            </a:r>
            <a:r>
              <a:rPr lang="es-PE" dirty="0" err="1"/>
              <a:t>Brazil</a:t>
            </a:r>
            <a:endParaRPr lang="en-U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E19B476-1475-1DB5-8031-F279D0DBF613}"/>
              </a:ext>
            </a:extLst>
          </p:cNvPr>
          <p:cNvSpPr txBox="1"/>
          <p:nvPr/>
        </p:nvSpPr>
        <p:spPr>
          <a:xfrm>
            <a:off x="6881857" y="1428579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Destinations</a:t>
            </a:r>
            <a:endParaRPr lang="es-PE" sz="1600" b="1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82A3C00-C15F-61D4-496F-E92F3DAF1764}"/>
              </a:ext>
            </a:extLst>
          </p:cNvPr>
          <p:cNvSpPr txBox="1"/>
          <p:nvPr/>
        </p:nvSpPr>
        <p:spPr>
          <a:xfrm>
            <a:off x="5119105" y="3449320"/>
            <a:ext cx="52781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Brazil has covered 154 countries in the 5 </a:t>
            </a:r>
            <a:r>
              <a:rPr lang="en-US" sz="1100" dirty="0" err="1"/>
              <a:t>contiennts</a:t>
            </a:r>
            <a:r>
              <a:rPr lang="en-US" sz="1100" dirty="0"/>
              <a:t>. 31% South America, 28% Africa, 22% Central American countries.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855C4CC-42EB-3FCF-32DB-94B0399A20B4}"/>
              </a:ext>
            </a:extLst>
          </p:cNvPr>
          <p:cNvSpPr txBox="1"/>
          <p:nvPr/>
        </p:nvSpPr>
        <p:spPr>
          <a:xfrm>
            <a:off x="6721343" y="3945123"/>
            <a:ext cx="2866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b="1" dirty="0" err="1"/>
              <a:t>Varieties</a:t>
            </a:r>
            <a:endParaRPr lang="es-PE" sz="1600" b="1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700EB94-037C-1EF3-C501-3182E58D3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030" y="4277411"/>
            <a:ext cx="6764898" cy="953334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08F0513-42D5-55DD-0B5F-F3F0F946051A}"/>
              </a:ext>
            </a:extLst>
          </p:cNvPr>
          <p:cNvSpPr txBox="1"/>
          <p:nvPr/>
        </p:nvSpPr>
        <p:spPr>
          <a:xfrm>
            <a:off x="5081704" y="5266929"/>
            <a:ext cx="65706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/>
              <a:t>Not parbolized</a:t>
            </a:r>
            <a:r>
              <a:rPr lang="en-US" sz="1200"/>
              <a:t>: 92% to Central &amp; South America. Btw 400k - 1M tn/y</a:t>
            </a:r>
          </a:p>
          <a:p>
            <a:r>
              <a:rPr lang="en-US" sz="1200" b="1"/>
              <a:t>Broken rice:</a:t>
            </a:r>
            <a:r>
              <a:rPr lang="en-US" sz="1200"/>
              <a:t> 78% Africa &amp; 14% Europe. 300k - 400k tn/y</a:t>
            </a:r>
          </a:p>
          <a:p>
            <a:r>
              <a:rPr lang="en-US" sz="1200" b="1"/>
              <a:t>Polished and bronised:</a:t>
            </a:r>
            <a:r>
              <a:rPr lang="en-US" sz="1200"/>
              <a:t> 50% South America and 22% Africa. 200k - 350k tn/y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1080BDC-8E4A-9909-006A-1AE9DA6AD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5095" y="1779190"/>
            <a:ext cx="6753833" cy="171628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C209EB5D-CF86-6454-F91A-4E43DDC24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67" y="2569741"/>
            <a:ext cx="4351325" cy="2190043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2D29F9F-705F-97A8-59D9-1D05ECC294B6}"/>
              </a:ext>
            </a:extLst>
          </p:cNvPr>
          <p:cNvSpPr txBox="1"/>
          <p:nvPr/>
        </p:nvSpPr>
        <p:spPr>
          <a:xfrm>
            <a:off x="221654" y="4748746"/>
            <a:ext cx="45217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</a:t>
            </a:r>
            <a:r>
              <a:rPr lang="es-PE" sz="1200" dirty="0" err="1"/>
              <a:t>Veritrade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24708114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5BFCDA-83B3-2A60-0EA6-681943F3DD3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Companies</a:t>
            </a:r>
            <a:r>
              <a:rPr lang="pt-BR" dirty="0"/>
              <a:t> </a:t>
            </a:r>
            <a:r>
              <a:rPr lang="pt-BR" dirty="0" err="1"/>
              <a:t>Acquisition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43433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8ACA00-0F85-D66B-4F3C-88F3F0EBFF96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372470" y="1130155"/>
            <a:ext cx="11446330" cy="5010098"/>
          </a:xfrm>
        </p:spPr>
        <p:txBody>
          <a:bodyPr/>
          <a:lstStyle/>
          <a:p>
            <a:r>
              <a:rPr lang="en-US" dirty="0"/>
              <a:t>Peru has a consolidated and informal market of rice.</a:t>
            </a:r>
          </a:p>
          <a:p>
            <a:r>
              <a:rPr lang="en-US" dirty="0"/>
              <a:t>Production is divided into 600 mills and 70% of the buyers are informal (without taxes).</a:t>
            </a:r>
          </a:p>
          <a:p>
            <a:r>
              <a:rPr lang="en-US" dirty="0"/>
              <a:t>The top companies command less than 50% but are considerably larger than the others. Main companies:</a:t>
            </a:r>
          </a:p>
          <a:p>
            <a:pPr lvl="1"/>
            <a:r>
              <a:rPr lang="en-US" sz="2000" b="1" dirty="0" err="1"/>
              <a:t>Costeño</a:t>
            </a:r>
            <a:r>
              <a:rPr lang="en-US" sz="2000" dirty="0"/>
              <a:t>: dominates the retail market with 30% of market share.</a:t>
            </a:r>
          </a:p>
          <a:p>
            <a:pPr lvl="1"/>
            <a:r>
              <a:rPr lang="en-US" sz="2000" b="1" dirty="0" err="1"/>
              <a:t>Induamérica</a:t>
            </a:r>
            <a:r>
              <a:rPr lang="en-US" sz="2000" b="1" dirty="0"/>
              <a:t>: </a:t>
            </a:r>
            <a:r>
              <a:rPr lang="en-US" sz="2000" dirty="0"/>
              <a:t>dominates the supermarket packaging market, has its own brand and traditional channel.</a:t>
            </a:r>
          </a:p>
          <a:p>
            <a:pPr lvl="1"/>
            <a:r>
              <a:rPr lang="en-US" sz="2000" b="1" dirty="0" err="1"/>
              <a:t>Faraón</a:t>
            </a:r>
            <a:r>
              <a:rPr lang="en-US" sz="2000" b="1" dirty="0"/>
              <a:t>: </a:t>
            </a:r>
            <a:r>
              <a:rPr lang="en-US" sz="2000" dirty="0"/>
              <a:t>has a consolidated premium brand in the market.</a:t>
            </a:r>
          </a:p>
          <a:p>
            <a:pPr lvl="1"/>
            <a:r>
              <a:rPr lang="en-US" sz="2000" b="1" dirty="0"/>
              <a:t>Molinos del Norte: </a:t>
            </a:r>
            <a:r>
              <a:rPr lang="en-US" sz="2000" dirty="0"/>
              <a:t>produces rice for supermarkets and in bulk in the traditional channel.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0F0944E-25A7-2B97-364C-E5993CE5A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484739-893D-9C4E-B626-36CE517C3507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Marcador de texto vertical 4">
            <a:extLst>
              <a:ext uri="{FF2B5EF4-FFF2-40B4-BE49-F238E27FC236}">
                <a16:creationId xmlns:a16="http://schemas.microsoft.com/office/drawing/2014/main" id="{A8DA428A-010D-342D-C84F-EE28DA0769D5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598" y="450045"/>
            <a:ext cx="11446330" cy="512634"/>
          </a:xfrm>
        </p:spPr>
        <p:txBody>
          <a:bodyPr/>
          <a:lstStyle/>
          <a:p>
            <a:r>
              <a:rPr lang="pt-BR" dirty="0" err="1"/>
              <a:t>Description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84211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54A38-B218-ADDF-6874-1F21BD004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091" y="2404153"/>
            <a:ext cx="6681673" cy="1163927"/>
          </a:xfrm>
        </p:spPr>
        <p:txBody>
          <a:bodyPr/>
          <a:lstStyle/>
          <a:p>
            <a:r>
              <a:rPr lang="en-US" sz="6000" dirty="0" err="1"/>
              <a:t>Induamerica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21677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3CDC53-EFB9-800E-C78F-76733AF5597A}"/>
              </a:ext>
            </a:extLst>
          </p:cNvPr>
          <p:cNvSpPr>
            <a:spLocks noGrp="1"/>
          </p:cNvSpPr>
          <p:nvPr>
            <p:ph type="body" orient="vert" idx="13"/>
          </p:nvPr>
        </p:nvSpPr>
        <p:spPr>
          <a:xfrm>
            <a:off x="832207" y="1020528"/>
            <a:ext cx="10673993" cy="4816944"/>
          </a:xfrm>
        </p:spPr>
        <p:txBody>
          <a:bodyPr>
            <a:normAutofit/>
          </a:bodyPr>
          <a:lstStyle/>
          <a:p>
            <a:pPr algn="just"/>
            <a:r>
              <a:rPr lang="en-US" sz="1800" dirty="0" err="1"/>
              <a:t>Industria</a:t>
            </a:r>
            <a:r>
              <a:rPr lang="en-US" sz="1800" dirty="0"/>
              <a:t> </a:t>
            </a:r>
            <a:r>
              <a:rPr lang="en-US" sz="1800" dirty="0" err="1"/>
              <a:t>Arrocera</a:t>
            </a:r>
            <a:r>
              <a:rPr lang="en-US" sz="1800" dirty="0"/>
              <a:t> de América SAC - </a:t>
            </a:r>
            <a:r>
              <a:rPr lang="en-US" sz="1800" dirty="0" err="1"/>
              <a:t>Induamérica</a:t>
            </a:r>
            <a:r>
              <a:rPr lang="en-US" sz="1800" dirty="0"/>
              <a:t> belong to Corporation ICOR, group of companies dedicated to rice, logistics and ceramic sector.</a:t>
            </a:r>
          </a:p>
          <a:p>
            <a:pPr algn="just"/>
            <a:r>
              <a:rPr lang="en-US" sz="1800" dirty="0"/>
              <a:t>It is the biggest packer rice company in Peru with annual sales of 200k TM/y, with 19 years in the rice market. </a:t>
            </a:r>
          </a:p>
          <a:p>
            <a:pPr algn="just"/>
            <a:r>
              <a:rPr lang="en-US" sz="1800" dirty="0"/>
              <a:t>Family business own by Perales </a:t>
            </a:r>
            <a:r>
              <a:rPr lang="en-US" sz="1800" dirty="0" err="1"/>
              <a:t>Huancaruna</a:t>
            </a:r>
            <a:r>
              <a:rPr lang="en-US" sz="1800" dirty="0"/>
              <a:t> family. They are 6 partners lead by Nelly Perales </a:t>
            </a:r>
            <a:r>
              <a:rPr lang="en-US" sz="1800" dirty="0" err="1"/>
              <a:t>Huancaruna</a:t>
            </a:r>
            <a:r>
              <a:rPr lang="en-US" sz="1800" dirty="0"/>
              <a:t> (General Manager of rice), her brother </a:t>
            </a:r>
            <a:r>
              <a:rPr lang="en-US" sz="1800" dirty="0" err="1"/>
              <a:t>Sixto</a:t>
            </a:r>
            <a:r>
              <a:rPr lang="en-US" sz="1800" dirty="0"/>
              <a:t> Perales </a:t>
            </a:r>
            <a:r>
              <a:rPr lang="en-US" sz="1800" dirty="0" err="1"/>
              <a:t>Huancaruna</a:t>
            </a:r>
            <a:r>
              <a:rPr lang="en-US" sz="1800" dirty="0"/>
              <a:t>, in charge of Logistics company, her husbands Luis </a:t>
            </a:r>
            <a:r>
              <a:rPr lang="en-US" sz="1800" dirty="0" err="1"/>
              <a:t>Mundaca</a:t>
            </a:r>
            <a:r>
              <a:rPr lang="en-US" sz="1800" dirty="0"/>
              <a:t> Cardozo, her siblings </a:t>
            </a:r>
            <a:r>
              <a:rPr lang="en-US" sz="1800" dirty="0" err="1"/>
              <a:t>Orfa</a:t>
            </a:r>
            <a:r>
              <a:rPr lang="en-US" sz="1800" dirty="0"/>
              <a:t> </a:t>
            </a:r>
            <a:r>
              <a:rPr lang="en-US" sz="1800" dirty="0" err="1"/>
              <a:t>Zunilda</a:t>
            </a:r>
            <a:r>
              <a:rPr lang="en-US" sz="1800" dirty="0"/>
              <a:t>, Celso David and her mother Elva </a:t>
            </a:r>
            <a:r>
              <a:rPr lang="en-US" sz="1800" dirty="0" err="1"/>
              <a:t>Huancaruna</a:t>
            </a:r>
            <a:r>
              <a:rPr lang="en-US" sz="1800" dirty="0"/>
              <a:t> Saavedra.</a:t>
            </a:r>
          </a:p>
          <a:p>
            <a:pPr algn="just"/>
            <a:r>
              <a:rPr lang="en-US" sz="1800" dirty="0"/>
              <a:t>On the other side they are cousins of the biggest coffee exporter in Peru: Perales </a:t>
            </a:r>
            <a:r>
              <a:rPr lang="en-US" sz="1800" dirty="0" err="1"/>
              <a:t>Huancaruna</a:t>
            </a:r>
            <a:r>
              <a:rPr lang="en-US" sz="1800" dirty="0"/>
              <a:t> SAC - PERHUSA).</a:t>
            </a:r>
          </a:p>
        </p:txBody>
      </p:sp>
      <p:sp>
        <p:nvSpPr>
          <p:cNvPr id="4" name="Marcador de texto vertical 3">
            <a:extLst>
              <a:ext uri="{FF2B5EF4-FFF2-40B4-BE49-F238E27FC236}">
                <a16:creationId xmlns:a16="http://schemas.microsoft.com/office/drawing/2014/main" id="{DF454C73-2B14-8C65-93DF-D5159DBE6375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291190" y="309222"/>
            <a:ext cx="11446330" cy="512634"/>
          </a:xfrm>
        </p:spPr>
        <p:txBody>
          <a:bodyPr/>
          <a:lstStyle/>
          <a:p>
            <a:r>
              <a:rPr lang="es-PE" dirty="0"/>
              <a:t>INDUAMERICA</a:t>
            </a:r>
          </a:p>
        </p:txBody>
      </p:sp>
      <p:pic>
        <p:nvPicPr>
          <p:cNvPr id="1026" name="Picture 2" descr="No hay ninguna descripción de la foto disponible.">
            <a:extLst>
              <a:ext uri="{FF2B5EF4-FFF2-40B4-BE49-F238E27FC236}">
                <a16:creationId xmlns:a16="http://schemas.microsoft.com/office/drawing/2014/main" id="{1B978C28-8C82-836C-8E6A-1DEFAA2CA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16" r="17918"/>
          <a:stretch/>
        </p:blipFill>
        <p:spPr bwMode="auto">
          <a:xfrm>
            <a:off x="2373040" y="3879065"/>
            <a:ext cx="1735829" cy="2340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rcadio Huancaruna. (Foto: EY Perú)">
            <a:extLst>
              <a:ext uri="{FF2B5EF4-FFF2-40B4-BE49-F238E27FC236}">
                <a16:creationId xmlns:a16="http://schemas.microsoft.com/office/drawing/2014/main" id="{990177D9-2990-1443-83E5-AB9C18E7B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r="25000"/>
          <a:stretch/>
        </p:blipFill>
        <p:spPr bwMode="auto">
          <a:xfrm>
            <a:off x="9141573" y="3890787"/>
            <a:ext cx="2081736" cy="2328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0E71673-2538-CD73-155B-0A2FB6946D44}"/>
              </a:ext>
            </a:extLst>
          </p:cNvPr>
          <p:cNvSpPr txBox="1"/>
          <p:nvPr/>
        </p:nvSpPr>
        <p:spPr>
          <a:xfrm>
            <a:off x="2011267" y="6265675"/>
            <a:ext cx="245937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/>
              <a:t>Nelly Perales </a:t>
            </a:r>
            <a:r>
              <a:rPr lang="es-PE" sz="1050" dirty="0" err="1"/>
              <a:t>Huancaruna</a:t>
            </a:r>
            <a:endParaRPr lang="es-PE" sz="1050" dirty="0"/>
          </a:p>
          <a:p>
            <a:pPr algn="ctr"/>
            <a:r>
              <a:rPr lang="es-PE" sz="1050" dirty="0"/>
              <a:t>General Manager </a:t>
            </a:r>
            <a:r>
              <a:rPr lang="es-PE" sz="1050" dirty="0" err="1"/>
              <a:t>Induamerica</a:t>
            </a:r>
            <a:r>
              <a:rPr lang="es-PE" sz="1050" dirty="0"/>
              <a:t> (rice)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EF629B0-53AD-0716-2CB8-8050A5D86D89}"/>
              </a:ext>
            </a:extLst>
          </p:cNvPr>
          <p:cNvSpPr txBox="1"/>
          <p:nvPr/>
        </p:nvSpPr>
        <p:spPr>
          <a:xfrm>
            <a:off x="8501588" y="6219509"/>
            <a:ext cx="32359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/>
              <a:t>Arcadio </a:t>
            </a:r>
            <a:r>
              <a:rPr lang="es-PE" sz="1050" dirty="0" err="1"/>
              <a:t>Huancaruna</a:t>
            </a:r>
            <a:r>
              <a:rPr lang="es-PE" sz="1050" dirty="0"/>
              <a:t> Perales </a:t>
            </a:r>
          </a:p>
          <a:p>
            <a:pPr algn="ctr"/>
            <a:r>
              <a:rPr lang="es-PE" sz="1050" dirty="0"/>
              <a:t>General Manager PERHUSA (</a:t>
            </a:r>
            <a:r>
              <a:rPr lang="es-PE" sz="1050" dirty="0" err="1"/>
              <a:t>coffee</a:t>
            </a:r>
            <a:r>
              <a:rPr lang="es-PE" sz="1050" dirty="0"/>
              <a:t>)</a:t>
            </a:r>
          </a:p>
        </p:txBody>
      </p:sp>
      <p:pic>
        <p:nvPicPr>
          <p:cNvPr id="1032" name="Picture 8" descr="Profile photo of Sixto Perales Huancaruna">
            <a:extLst>
              <a:ext uri="{FF2B5EF4-FFF2-40B4-BE49-F238E27FC236}">
                <a16:creationId xmlns:a16="http://schemas.microsoft.com/office/drawing/2014/main" id="{F93B4611-1E6D-7A34-E9ED-E6E7B9F98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58" t="28657" r="27053" b="24727"/>
          <a:stretch/>
        </p:blipFill>
        <p:spPr bwMode="auto">
          <a:xfrm>
            <a:off x="4807396" y="3915529"/>
            <a:ext cx="2240679" cy="2281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4657CB9B-FD37-2836-23B0-0D457B2D7C44}"/>
              </a:ext>
            </a:extLst>
          </p:cNvPr>
          <p:cNvSpPr txBox="1"/>
          <p:nvPr/>
        </p:nvSpPr>
        <p:spPr>
          <a:xfrm>
            <a:off x="4784668" y="6235866"/>
            <a:ext cx="245937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050" dirty="0"/>
              <a:t>Sixto Perales </a:t>
            </a:r>
            <a:r>
              <a:rPr lang="es-PE" sz="1050" dirty="0" err="1"/>
              <a:t>Huancaruna</a:t>
            </a:r>
            <a:endParaRPr lang="es-PE" sz="1050" dirty="0"/>
          </a:p>
          <a:p>
            <a:pPr algn="ctr"/>
            <a:r>
              <a:rPr lang="es-PE" sz="1050" dirty="0"/>
              <a:t>General Manager Logistics (</a:t>
            </a:r>
            <a:r>
              <a:rPr lang="es-PE" sz="1050" dirty="0" err="1"/>
              <a:t>trucks</a:t>
            </a:r>
            <a:r>
              <a:rPr lang="es-PE" sz="1050" dirty="0"/>
              <a:t>)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B73AB372-7304-BC7D-0443-FAF57456DC5F}"/>
              </a:ext>
            </a:extLst>
          </p:cNvPr>
          <p:cNvSpPr/>
          <p:nvPr/>
        </p:nvSpPr>
        <p:spPr>
          <a:xfrm>
            <a:off x="3350300" y="3542753"/>
            <a:ext cx="2240679" cy="29858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INDUAMERICA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4A77A35-7134-28B3-6477-FC988CBAC950}"/>
              </a:ext>
            </a:extLst>
          </p:cNvPr>
          <p:cNvSpPr/>
          <p:nvPr/>
        </p:nvSpPr>
        <p:spPr>
          <a:xfrm>
            <a:off x="9119115" y="3550475"/>
            <a:ext cx="2081736" cy="2908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PERHUSA</a:t>
            </a:r>
          </a:p>
        </p:txBody>
      </p:sp>
    </p:spTree>
    <p:extLst>
      <p:ext uri="{BB962C8B-B14F-4D97-AF65-F5344CB8AC3E}">
        <p14:creationId xmlns:p14="http://schemas.microsoft.com/office/powerpoint/2010/main" val="15756927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vertical 3">
            <a:extLst>
              <a:ext uri="{FF2B5EF4-FFF2-40B4-BE49-F238E27FC236}">
                <a16:creationId xmlns:a16="http://schemas.microsoft.com/office/drawing/2014/main" id="{DF454C73-2B14-8C65-93DF-D5159DBE6375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291190" y="309222"/>
            <a:ext cx="11446330" cy="512634"/>
          </a:xfrm>
        </p:spPr>
        <p:txBody>
          <a:bodyPr/>
          <a:lstStyle/>
          <a:p>
            <a:r>
              <a:rPr lang="es-PE" dirty="0"/>
              <a:t>BUSINESS MODEL - INDUAMERICA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2BECBE-CFC2-94E4-CDE8-2A238ECC56E4}"/>
              </a:ext>
            </a:extLst>
          </p:cNvPr>
          <p:cNvSpPr txBox="1"/>
          <p:nvPr/>
        </p:nvSpPr>
        <p:spPr>
          <a:xfrm>
            <a:off x="476251" y="1285875"/>
            <a:ext cx="682867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Collecting</a:t>
            </a:r>
          </a:p>
          <a:p>
            <a:pPr algn="just"/>
            <a:r>
              <a:rPr lang="en-US" dirty="0"/>
              <a:t>Collect paddy rice directly from farmers in 2 main regions in Peru: Lambayeque (north of Peru) which is the biggest processing region in the country, and San Martin (jungle area), the biggest rice production (887k MT/y).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Processing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Biggest rice packer company in Peru.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They have 3 processing plants: Lambayeque, Rioja and Bellavista (San Martin). They were the 1</a:t>
            </a:r>
            <a:r>
              <a:rPr lang="en-US" baseline="30000" dirty="0"/>
              <a:t>st</a:t>
            </a:r>
            <a:r>
              <a:rPr lang="en-US" dirty="0"/>
              <a:t> company to open a mill in San Martin, they decided to install facilities to be closer to farmers. Before the intermediaries bought paddy rice from San Martin and distributed in Lambayeque.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Annual production: 200,000 MT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6 certifications: HACCP, ISSO 9000, BPM.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Own a truck fleet with 220 units.</a:t>
            </a:r>
          </a:p>
          <a:p>
            <a:pPr algn="just"/>
            <a:endParaRPr lang="en-US" b="1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ABBC992-8975-1CE9-85B4-66B9E3E837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17" t="27817" r="23705" b="26527"/>
          <a:stretch/>
        </p:blipFill>
        <p:spPr>
          <a:xfrm>
            <a:off x="12361351" y="4458401"/>
            <a:ext cx="1331461" cy="1514439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297A672-5C3D-63EA-5F48-4D522351C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6190" y="221170"/>
            <a:ext cx="3238326" cy="3533031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5AF6EDCA-711F-5856-3AF8-AAE55B094982}"/>
              </a:ext>
            </a:extLst>
          </p:cNvPr>
          <p:cNvGrpSpPr/>
          <p:nvPr/>
        </p:nvGrpSpPr>
        <p:grpSpPr>
          <a:xfrm>
            <a:off x="7769966" y="3364309"/>
            <a:ext cx="3428865" cy="3344715"/>
            <a:chOff x="5929351" y="776771"/>
            <a:chExt cx="6735025" cy="6396683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1EEEB85D-A002-3448-F631-DE5063F75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019" b="88241" l="51667" r="98490">
                          <a14:foregroundMark x1="88534" y1="88925" x2="87969" y2="89815"/>
                          <a14:foregroundMark x1="87969" y1="89815" x2="79948" y2="91852"/>
                          <a14:foregroundMark x1="79948" y1="91852" x2="68802" y2="88704"/>
                          <a14:foregroundMark x1="64249" y1="83038" x2="59427" y2="77037"/>
                          <a14:foregroundMark x1="68802" y1="88704" x2="65611" y2="84734"/>
                          <a14:foregroundMark x1="59427" y1="77037" x2="56764" y2="71621"/>
                          <a14:foregroundMark x1="53065" y1="29720" x2="57344" y2="18981"/>
                          <a14:foregroundMark x1="57344" y1="18981" x2="68750" y2="17778"/>
                          <a14:foregroundMark x1="68750" y1="17778" x2="78646" y2="18796"/>
                          <a14:foregroundMark x1="78646" y1="18796" x2="87344" y2="18426"/>
                          <a14:foregroundMark x1="87344" y1="18426" x2="91458" y2="20370"/>
                          <a14:foregroundMark x1="91458" y1="20370" x2="95417" y2="19444"/>
                          <a14:foregroundMark x1="95417" y1="19444" x2="99740" y2="26111"/>
                          <a14:foregroundMark x1="98530" y1="70134" x2="98490" y2="71574"/>
                          <a14:foregroundMark x1="99740" y1="26111" x2="98550" y2="69380"/>
                          <a14:foregroundMark x1="98490" y1="71574" x2="98036" y2="73565"/>
                          <a14:foregroundMark x1="54323" y1="53056" x2="54896" y2="45741"/>
                          <a14:foregroundMark x1="54896" y1="45741" x2="62604" y2="27685"/>
                          <a14:foregroundMark x1="62604" y1="27685" x2="72552" y2="27963"/>
                          <a14:foregroundMark x1="72552" y1="27963" x2="82865" y2="38056"/>
                          <a14:foregroundMark x1="82865" y1="38056" x2="59479" y2="52130"/>
                          <a14:foregroundMark x1="59479" y1="52130" x2="55104" y2="49815"/>
                          <a14:foregroundMark x1="55104" y1="49815" x2="54063" y2="47315"/>
                          <a14:foregroundMark x1="64792" y1="75556" x2="63991" y2="82922"/>
                          <a14:foregroundMark x1="65166" y1="85219" x2="69375" y2="90278"/>
                          <a14:foregroundMark x1="69375" y1="90278" x2="76250" y2="91481"/>
                          <a14:foregroundMark x1="76250" y1="91481" x2="85260" y2="89259"/>
                          <a14:foregroundMark x1="85260" y1="89259" x2="87891" y2="86388"/>
                          <a14:foregroundMark x1="90001" y1="82716" x2="86563" y2="77407"/>
                          <a14:foregroundMark x1="86563" y1="77407" x2="81667" y2="75093"/>
                          <a14:foregroundMark x1="81667" y1="75093" x2="68646" y2="75185"/>
                          <a14:foregroundMark x1="68646" y1="75185" x2="65104" y2="78241"/>
                          <a14:foregroundMark x1="65104" y1="78241" x2="64375" y2="81667"/>
                          <a14:foregroundMark x1="82031" y1="40648" x2="92344" y2="28241"/>
                          <a14:foregroundMark x1="92344" y1="28241" x2="82656" y2="23889"/>
                          <a14:foregroundMark x1="82656" y1="23889" x2="60833" y2="25556"/>
                          <a14:foregroundMark x1="60833" y1="25556" x2="55573" y2="30556"/>
                          <a14:foregroundMark x1="55573" y1="30556" x2="56406" y2="38333"/>
                          <a14:foregroundMark x1="56406" y1="38333" x2="64167" y2="34630"/>
                          <a14:foregroundMark x1="64167" y1="34630" x2="66979" y2="37037"/>
                          <a14:foregroundMark x1="51906" y1="47795" x2="52500" y2="50833"/>
                          <a14:foregroundMark x1="68958" y1="63611" x2="69844" y2="67222"/>
                          <a14:foregroundMark x1="67813" y1="63704" x2="71927" y2="67593"/>
                          <a14:foregroundMark x1="71927" y1="67593" x2="72083" y2="67593"/>
                          <a14:foregroundMark x1="56042" y1="20556" x2="64583" y2="19815"/>
                          <a14:foregroundMark x1="64583" y1="19815" x2="74323" y2="19815"/>
                          <a14:foregroundMark x1="74323" y1="19815" x2="86667" y2="18519"/>
                          <a14:foregroundMark x1="86667" y1="18519" x2="92344" y2="20926"/>
                          <a14:foregroundMark x1="92344" y1="20926" x2="95625" y2="26759"/>
                          <a14:foregroundMark x1="95625" y1="26759" x2="63229" y2="27963"/>
                          <a14:foregroundMark x1="63229" y1="27963" x2="56406" y2="21111"/>
                          <a14:foregroundMark x1="88802" y1="83704" x2="66250" y2="83056"/>
                          <a14:foregroundMark x1="65625" y1="78611" x2="74063" y2="78056"/>
                          <a14:foregroundMark x1="74063" y1="78056" x2="83802" y2="81944"/>
                          <a14:foregroundMark x1="83802" y1="81944" x2="81354" y2="88611"/>
                          <a14:foregroundMark x1="81354" y1="88611" x2="72292" y2="87315"/>
                          <a14:foregroundMark x1="72292" y1="87315" x2="68125" y2="83796"/>
                          <a14:foregroundMark x1="68125" y1="83796" x2="77708" y2="78889"/>
                          <a14:foregroundMark x1="65556" y1="84794" x2="69271" y2="91481"/>
                          <a14:foregroundMark x1="69271" y1="91481" x2="76354" y2="92130"/>
                          <a14:foregroundMark x1="76354" y1="92130" x2="83646" y2="92037"/>
                          <a14:foregroundMark x1="83646" y1="92037" x2="88125" y2="88333"/>
                          <a14:foregroundMark x1="87664" y1="88136" x2="82708" y2="86019"/>
                          <a14:foregroundMark x1="82708" y1="86019" x2="69844" y2="86204"/>
                          <a14:foregroundMark x1="69844" y1="86204" x2="66406" y2="82685"/>
                          <a14:foregroundMark x1="66406" y1="82685" x2="65733" y2="83533"/>
                          <a14:foregroundMark x1="79219" y1="78056" x2="87552" y2="79722"/>
                          <a14:foregroundMark x1="87552" y1="79722" x2="87813" y2="79537"/>
                          <a14:foregroundMark x1="72813" y1="87037" x2="78490" y2="89167"/>
                          <a14:foregroundMark x1="78490" y1="89167" x2="72969" y2="86481"/>
                          <a14:foregroundMark x1="72969" y1="86481" x2="72708" y2="87315"/>
                          <a14:foregroundMark x1="88958" y1="86574" x2="88854" y2="88241"/>
                          <a14:foregroundMark x1="89167" y1="85926" x2="89167" y2="87037"/>
                          <a14:backgroundMark x1="53073" y1="29722" x2="51510" y2="43611"/>
                          <a14:backgroundMark x1="51510" y1="43611" x2="51667" y2="47500"/>
                          <a14:backgroundMark x1="53021" y1="29722" x2="53177" y2="29074"/>
                          <a14:backgroundMark x1="56875" y1="72130" x2="51979" y2="58611"/>
                          <a14:backgroundMark x1="51979" y1="58611" x2="51510" y2="47593"/>
                          <a14:backgroundMark x1="50417" y1="47315" x2="52760" y2="62870"/>
                          <a14:backgroundMark x1="52760" y1="62870" x2="55052" y2="68889"/>
                          <a14:backgroundMark x1="55052" y1="68889" x2="55052" y2="68889"/>
                          <a14:backgroundMark x1="50625" y1="47593" x2="51146" y2="42870"/>
                          <a14:backgroundMark x1="50990" y1="43796" x2="50625" y2="47130"/>
                          <a14:backgroundMark x1="63854" y1="83611" x2="64688" y2="85000"/>
                          <a14:backgroundMark x1="63698" y1="83241" x2="64688" y2="85741"/>
                          <a14:backgroundMark x1="89758" y1="86731" x2="95677" y2="74630"/>
                          <a14:backgroundMark x1="95677" y1="74630" x2="94427" y2="81944"/>
                          <a14:backgroundMark x1="94427" y1="81944" x2="90417" y2="88519"/>
                          <a14:backgroundMark x1="89531" y1="84444" x2="90677" y2="83333"/>
                          <a14:backgroundMark x1="89010" y1="88272" x2="88906" y2="89074"/>
                          <a14:backgroundMark x1="89531" y1="84259" x2="89315" y2="85926"/>
                          <a14:backgroundMark x1="96094" y1="74167" x2="96302" y2="74259"/>
                          <a14:backgroundMark x1="97240" y1="73889" x2="98438" y2="70556"/>
                          <a14:backgroundMark x1="97552" y1="75556" x2="98333" y2="75463"/>
                          <a14:backgroundMark x1="96927" y1="75926" x2="98281" y2="74722"/>
                          <a14:backgroundMark x1="98229" y1="70463" x2="98750" y2="69167"/>
                        </a14:backgroundRemoval>
                      </a14:imgEffect>
                    </a14:imgLayer>
                  </a14:imgProps>
                </a:ext>
              </a:extLst>
            </a:blip>
            <a:srcRect l="51485" t="18889" r="1876" b="9722"/>
            <a:stretch/>
          </p:blipFill>
          <p:spPr>
            <a:xfrm>
              <a:off x="7519771" y="4002160"/>
              <a:ext cx="3683390" cy="3171294"/>
            </a:xfrm>
            <a:prstGeom prst="rect">
              <a:avLst/>
            </a:prstGeom>
          </p:spPr>
        </p:pic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8A4A8207-1DEF-131C-E954-E13720616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8889" b="92315" l="53542" r="92813">
                          <a14:foregroundMark x1="56198" y1="76481" x2="55313" y2="45926"/>
                          <a14:foregroundMark x1="55313" y1="45926" x2="59375" y2="34352"/>
                          <a14:foregroundMark x1="59375" y1="34352" x2="76979" y2="24815"/>
                          <a14:foregroundMark x1="76979" y1="24815" x2="89167" y2="41481"/>
                          <a14:foregroundMark x1="89167" y1="41481" x2="92604" y2="58148"/>
                          <a14:foregroundMark x1="92705" y1="62461" x2="92740" y2="63944"/>
                          <a14:foregroundMark x1="92604" y1="58148" x2="92741" y2="63969"/>
                          <a14:foregroundMark x1="90153" y1="72877" x2="87708" y2="68148"/>
                          <a14:foregroundMark x1="87708" y1="68148" x2="82448" y2="64444"/>
                          <a14:foregroundMark x1="82448" y1="64444" x2="65417" y2="68704"/>
                          <a14:foregroundMark x1="65417" y1="68704" x2="60781" y2="67037"/>
                          <a14:foregroundMark x1="60781" y1="67037" x2="56979" y2="68796"/>
                          <a14:foregroundMark x1="56979" y1="68796" x2="56198" y2="76667"/>
                          <a14:foregroundMark x1="54844" y1="73426" x2="54740" y2="73426"/>
                          <a14:foregroundMark x1="53542" y1="66481" x2="54167" y2="47500"/>
                          <a14:foregroundMark x1="54167" y1="47500" x2="58125" y2="43796"/>
                          <a14:foregroundMark x1="58125" y1="43796" x2="65781" y2="42870"/>
                          <a14:foregroundMark x1="65781" y1="42870" x2="72813" y2="46944"/>
                          <a14:foregroundMark x1="72813" y1="46944" x2="79063" y2="58148"/>
                          <a14:foregroundMark x1="79063" y1="58148" x2="74531" y2="63611"/>
                          <a14:foregroundMark x1="74531" y1="63611" x2="58958" y2="67593"/>
                          <a14:foregroundMark x1="58958" y1="67593" x2="53542" y2="66111"/>
                          <a14:foregroundMark x1="55677" y1="39537" x2="59896" y2="31667"/>
                          <a14:foregroundMark x1="59896" y1="31667" x2="75625" y2="22593"/>
                          <a14:foregroundMark x1="75625" y1="22593" x2="86094" y2="32407"/>
                          <a14:foregroundMark x1="86094" y1="32407" x2="85729" y2="42130"/>
                          <a14:foregroundMark x1="85729" y1="42130" x2="80677" y2="52870"/>
                          <a14:foregroundMark x1="80677" y1="52870" x2="75000" y2="53056"/>
                          <a14:foregroundMark x1="75000" y1="53056" x2="55833" y2="39815"/>
                          <a14:foregroundMark x1="77969" y1="52222" x2="60833" y2="47500"/>
                          <a14:foregroundMark x1="60833" y1="47500" x2="55104" y2="50741"/>
                          <a14:foregroundMark x1="55104" y1="50741" x2="59948" y2="59259"/>
                          <a14:foregroundMark x1="59948" y1="59259" x2="74010" y2="58704"/>
                          <a14:foregroundMark x1="74010" y1="58704" x2="78073" y2="56296"/>
                          <a14:foregroundMark x1="78073" y1="56296" x2="78021" y2="52037"/>
                          <a14:foregroundMark x1="58594" y1="54815" x2="66771" y2="56574"/>
                          <a14:foregroundMark x1="66771" y1="56574" x2="68854" y2="55463"/>
                          <a14:foregroundMark x1="60000" y1="30370" x2="67969" y2="23241"/>
                          <a14:foregroundMark x1="67969" y1="23241" x2="63802" y2="28889"/>
                          <a14:foregroundMark x1="63802" y1="28889" x2="60417" y2="30648"/>
                          <a14:foregroundMark x1="60625" y1="29444" x2="65365" y2="23981"/>
                          <a14:foregroundMark x1="65365" y1="23981" x2="61927" y2="29815"/>
                          <a14:foregroundMark x1="61927" y1="29815" x2="60677" y2="29444"/>
                          <a14:foregroundMark x1="71302" y1="26667" x2="71302" y2="26667"/>
                          <a14:foregroundMark x1="65625" y1="23704" x2="69323" y2="19074"/>
                          <a14:foregroundMark x1="69323" y1="19074" x2="66302" y2="23426"/>
                          <a14:foregroundMark x1="92604" y1="52130" x2="93073" y2="60556"/>
                          <a14:foregroundMark x1="93073" y1="60556" x2="92813" y2="53056"/>
                          <a14:foregroundMark x1="92813" y1="53056" x2="92552" y2="51944"/>
                          <a14:foregroundMark x1="88073" y1="91944" x2="62292" y2="91852"/>
                          <a14:foregroundMark x1="62292" y1="91852" x2="61927" y2="82963"/>
                          <a14:foregroundMark x1="61927" y1="82963" x2="76302" y2="85556"/>
                          <a14:foregroundMark x1="76302" y1="85556" x2="80156" y2="83611"/>
                          <a14:foregroundMark x1="80156" y1="83611" x2="86146" y2="84167"/>
                          <a14:foregroundMark x1="86146" y1="84167" x2="87031" y2="91019"/>
                          <a14:foregroundMark x1="87031" y1="91019" x2="86771" y2="92315"/>
                          <a14:foregroundMark x1="90104" y1="54444" x2="85052" y2="52870"/>
                          <a14:foregroundMark x1="85052" y1="52870" x2="80833" y2="55000"/>
                          <a14:foregroundMark x1="80833" y1="55000" x2="86042" y2="61481"/>
                          <a14:foregroundMark x1="86042" y1="61481" x2="90313" y2="57315"/>
                          <a14:foregroundMark x1="90313" y1="57315" x2="90208" y2="54907"/>
                          <a14:foregroundMark x1="88125" y1="54630" x2="88750" y2="58704"/>
                          <a14:backgroundMark x1="90885" y1="74907" x2="92240" y2="67778"/>
                          <a14:backgroundMark x1="92240" y1="67778" x2="91198" y2="75185"/>
                          <a14:backgroundMark x1="91198" y1="75185" x2="91094" y2="75463"/>
                          <a14:backgroundMark x1="92396" y1="68333" x2="92708" y2="67963"/>
                          <a14:backgroundMark x1="92969" y1="64537" x2="92656" y2="64630"/>
                          <a14:backgroundMark x1="92917" y1="63981" x2="92708" y2="67037"/>
                        </a14:backgroundRemoval>
                      </a14:imgEffect>
                    </a14:imgLayer>
                  </a14:imgProps>
                </a:ext>
              </a:extLst>
            </a:blip>
            <a:srcRect l="51974" t="22458" r="6316" b="8069"/>
            <a:stretch/>
          </p:blipFill>
          <p:spPr>
            <a:xfrm>
              <a:off x="9089002" y="847118"/>
              <a:ext cx="3575374" cy="3349798"/>
            </a:xfrm>
            <a:prstGeom prst="rect">
              <a:avLst/>
            </a:prstGeom>
          </p:spPr>
        </p:pic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4B5D0DE1-8984-4390-E887-7E38404501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20926" b="88333" l="27240" r="65000">
                          <a14:foregroundMark x1="32708" y1="76296" x2="29115" y2="67870"/>
                          <a14:foregroundMark x1="29115" y1="67870" x2="27604" y2="58426"/>
                          <a14:foregroundMark x1="27604" y1="58426" x2="30260" y2="37685"/>
                          <a14:foregroundMark x1="30260" y1="37685" x2="34010" y2="27407"/>
                          <a14:foregroundMark x1="34010" y1="27407" x2="39375" y2="20926"/>
                          <a14:foregroundMark x1="39375" y1="20926" x2="49792" y2="17870"/>
                          <a14:foregroundMark x1="49792" y1="17870" x2="51670" y2="19546"/>
                          <a14:foregroundMark x1="66438" y1="47428" x2="66927" y2="50000"/>
                          <a14:foregroundMark x1="66441" y1="59231" x2="66367" y2="60637"/>
                          <a14:foregroundMark x1="66927" y1="50000" x2="66486" y2="58371"/>
                          <a14:foregroundMark x1="62873" y1="71904" x2="61354" y2="73704"/>
                          <a14:foregroundMark x1="39896" y1="21852" x2="33333" y2="31296"/>
                          <a14:foregroundMark x1="33333" y1="31296" x2="37292" y2="38704"/>
                          <a14:foregroundMark x1="37292" y1="38704" x2="49115" y2="40926"/>
                          <a14:foregroundMark x1="49115" y1="40926" x2="58281" y2="51852"/>
                          <a14:foregroundMark x1="58281" y1="51852" x2="63646" y2="51574"/>
                          <a14:foregroundMark x1="63646" y1="51574" x2="62969" y2="42778"/>
                          <a14:foregroundMark x1="62969" y1="42778" x2="47292" y2="22870"/>
                          <a14:foregroundMark x1="47292" y1="22870" x2="43490" y2="20926"/>
                          <a14:foregroundMark x1="43490" y1="20926" x2="39635" y2="22407"/>
                          <a14:foregroundMark x1="30052" y1="36111" x2="27969" y2="43333"/>
                          <a14:foregroundMark x1="27969" y1="43333" x2="26979" y2="53426"/>
                          <a14:foregroundMark x1="26979" y1="53426" x2="28438" y2="63056"/>
                          <a14:foregroundMark x1="28438" y1="63056" x2="30104" y2="37222"/>
                          <a14:foregroundMark x1="27500" y1="49537" x2="27813" y2="52500"/>
                          <a14:foregroundMark x1="27292" y1="59074" x2="27396" y2="59537"/>
                          <a14:foregroundMark x1="27292" y1="59074" x2="33646" y2="78889"/>
                          <a14:foregroundMark x1="27240" y1="57315" x2="33125" y2="78148"/>
                          <a14:foregroundMark x1="33923" y1="80222" x2="33906" y2="78796"/>
                          <a14:foregroundMark x1="33986" y1="85526" x2="33946" y2="82173"/>
                          <a14:foregroundMark x1="33906" y1="78796" x2="39010" y2="75370"/>
                          <a14:foregroundMark x1="39010" y1="75370" x2="46510" y2="76667"/>
                          <a14:foregroundMark x1="46510" y1="76667" x2="51146" y2="76204"/>
                          <a14:foregroundMark x1="51146" y1="76204" x2="55937" y2="78333"/>
                          <a14:foregroundMark x1="55937" y1="78333" x2="58513" y2="83813"/>
                          <a14:foregroundMark x1="58854" y1="84537" x2="55808" y2="87508"/>
                          <a14:foregroundMark x1="34802" y1="80866" x2="50156" y2="81667"/>
                          <a14:foregroundMark x1="50156" y1="81667" x2="54688" y2="79537"/>
                          <a14:foregroundMark x1="54688" y1="79537" x2="40260" y2="75648"/>
                          <a14:foregroundMark x1="40260" y1="75648" x2="33905" y2="80220"/>
                          <a14:foregroundMark x1="35990" y1="78056" x2="44063" y2="76667"/>
                          <a14:foregroundMark x1="44063" y1="76667" x2="45781" y2="83889"/>
                          <a14:foregroundMark x1="45781" y1="83889" x2="38698" y2="81019"/>
                          <a14:foregroundMark x1="38698" y1="81019" x2="36667" y2="77037"/>
                          <a14:foregroundMark x1="35677" y1="81389" x2="37160" y2="85899"/>
                          <a14:foregroundMark x1="40362" y1="86276" x2="42083" y2="85556"/>
                          <a14:foregroundMark x1="46811" y1="87192" x2="47969" y2="87593"/>
                          <a14:foregroundMark x1="42083" y1="85556" x2="46116" y2="86952"/>
                          <a14:foregroundMark x1="51956" y1="86512" x2="57188" y2="85093"/>
                          <a14:foregroundMark x1="47969" y1="87593" x2="49155" y2="87271"/>
                          <a14:foregroundMark x1="57188" y1="85093" x2="54063" y2="80741"/>
                          <a14:foregroundMark x1="54063" y1="80741" x2="35104" y2="81944"/>
                          <a14:foregroundMark x1="65240" y1="47456" x2="65807" y2="60060"/>
                          <a14:foregroundMark x1="65709" y1="60276" x2="63177" y2="52685"/>
                          <a14:foregroundMark x1="63177" y1="52685" x2="64219" y2="44352"/>
                          <a14:foregroundMark x1="33958" y1="83333" x2="40990" y2="88148"/>
                          <a14:foregroundMark x1="40990" y1="88148" x2="47813" y2="88333"/>
                          <a14:foregroundMark x1="47813" y1="88333" x2="55781" y2="86204"/>
                          <a14:foregroundMark x1="55781" y1="86204" x2="48438" y2="80741"/>
                          <a14:foregroundMark x1="48438" y1="80741" x2="34271" y2="83333"/>
                          <a14:foregroundMark x1="34271" y1="83333" x2="34271" y2="83333"/>
                          <a14:backgroundMark x1="59271" y1="19074" x2="60781" y2="26296"/>
                          <a14:backgroundMark x1="60781" y1="26296" x2="65521" y2="24907"/>
                          <a14:backgroundMark x1="65521" y1="24907" x2="62552" y2="19352"/>
                          <a14:backgroundMark x1="62552" y1="19352" x2="58542" y2="19444"/>
                          <a14:backgroundMark x1="51823" y1="19259" x2="59583" y2="27037"/>
                          <a14:backgroundMark x1="59583" y1="27037" x2="65365" y2="37593"/>
                          <a14:backgroundMark x1="62813" y1="28796" x2="62865" y2="29352"/>
                          <a14:backgroundMark x1="62500" y1="29722" x2="62969" y2="30370"/>
                          <a14:backgroundMark x1="64323" y1="39352" x2="65000" y2="41944"/>
                          <a14:backgroundMark x1="64740" y1="38611" x2="64375" y2="39167"/>
                          <a14:backgroundMark x1="62865" y1="71944" x2="64844" y2="64907"/>
                          <a14:backgroundMark x1="64844" y1="64907" x2="63542" y2="71481"/>
                          <a14:backgroundMark x1="63542" y1="71481" x2="63542" y2="71296"/>
                          <a14:backgroundMark x1="58594" y1="84259" x2="58594" y2="84074"/>
                          <a14:backgroundMark x1="58542" y1="83796" x2="58594" y2="84074"/>
                          <a14:backgroundMark x1="58802" y1="84907" x2="58802" y2="85000"/>
                          <a14:backgroundMark x1="58802" y1="84259" x2="58698" y2="83981"/>
                          <a14:backgroundMark x1="58958" y1="84630" x2="58802" y2="84815"/>
                          <a14:backgroundMark x1="33490" y1="80185" x2="33438" y2="82130"/>
                          <a14:backgroundMark x1="33646" y1="86944" x2="37604" y2="90833"/>
                          <a14:backgroundMark x1="37604" y1="90833" x2="47135" y2="92315"/>
                          <a14:backgroundMark x1="47135" y1="92315" x2="52083" y2="92037"/>
                          <a14:backgroundMark x1="52083" y1="92037" x2="48616" y2="89982"/>
                          <a14:backgroundMark x1="37000" y1="87815" x2="34323" y2="87500"/>
                          <a14:backgroundMark x1="52203" y1="89024" x2="54063" y2="90185"/>
                          <a14:backgroundMark x1="54063" y1="90185" x2="51876" y2="89111"/>
                          <a14:backgroundMark x1="55052" y1="87870" x2="55417" y2="88241"/>
                          <a14:backgroundMark x1="58438" y1="85000" x2="58802" y2="85000"/>
                          <a14:backgroundMark x1="64948" y1="42500" x2="66719" y2="47130"/>
                          <a14:backgroundMark x1="65625" y1="60463" x2="66406" y2="60926"/>
                          <a14:backgroundMark x1="65573" y1="65833" x2="65365" y2="66019"/>
                          <a14:backgroundMark x1="65625" y1="66019" x2="65833" y2="57963"/>
                          <a14:backgroundMark x1="66094" y1="60556" x2="65625" y2="65463"/>
                          <a14:backgroundMark x1="65573" y1="60741" x2="66146" y2="60278"/>
                        </a14:backgroundRemoval>
                      </a14:imgEffect>
                    </a14:imgLayer>
                  </a14:imgProps>
                </a:ext>
              </a:extLst>
            </a:blip>
            <a:srcRect l="27391" t="19130" r="34000" b="12456"/>
            <a:stretch/>
          </p:blipFill>
          <p:spPr>
            <a:xfrm>
              <a:off x="5929351" y="776771"/>
              <a:ext cx="3501937" cy="3490494"/>
            </a:xfrm>
            <a:prstGeom prst="rect">
              <a:avLst/>
            </a:prstGeom>
          </p:spPr>
        </p:pic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D58656D-393C-DB42-706F-A3DB4E0409FA}"/>
              </a:ext>
            </a:extLst>
          </p:cNvPr>
          <p:cNvSpPr txBox="1"/>
          <p:nvPr/>
        </p:nvSpPr>
        <p:spPr>
          <a:xfrm>
            <a:off x="8510544" y="3092486"/>
            <a:ext cx="1969902" cy="3659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b="1" dirty="0"/>
              <a:t>FACILITIES</a:t>
            </a:r>
          </a:p>
        </p:txBody>
      </p:sp>
      <p:pic>
        <p:nvPicPr>
          <p:cNvPr id="2050" name="Picture 2" descr="HACCP Certified | Brands of the World™ | Download vector logos and logotypes">
            <a:extLst>
              <a:ext uri="{FF2B5EF4-FFF2-40B4-BE49-F238E27FC236}">
                <a16:creationId xmlns:a16="http://schemas.microsoft.com/office/drawing/2014/main" id="{7C74330B-8C38-B8C4-C838-24D619B48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516" y="5925024"/>
            <a:ext cx="768442" cy="768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GS ISO 9001-2015 - Harrison Flagpoles">
            <a:extLst>
              <a:ext uri="{FF2B5EF4-FFF2-40B4-BE49-F238E27FC236}">
                <a16:creationId xmlns:a16="http://schemas.microsoft.com/office/drawing/2014/main" id="{8CB53625-524D-2F92-21D7-46C86F1511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5" r="45872" b="6786"/>
          <a:stretch/>
        </p:blipFill>
        <p:spPr bwMode="auto">
          <a:xfrm>
            <a:off x="11072846" y="5097620"/>
            <a:ext cx="698595" cy="710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9AB1054A-1FEF-8A15-D0AF-5FF18D7A80B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8849" t="28015" r="14248" b="11240"/>
          <a:stretch/>
        </p:blipFill>
        <p:spPr>
          <a:xfrm>
            <a:off x="5411049" y="5330705"/>
            <a:ext cx="3056397" cy="135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63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vertical 3">
            <a:extLst>
              <a:ext uri="{FF2B5EF4-FFF2-40B4-BE49-F238E27FC236}">
                <a16:creationId xmlns:a16="http://schemas.microsoft.com/office/drawing/2014/main" id="{DF454C73-2B14-8C65-93DF-D5159DBE6375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291190" y="309222"/>
            <a:ext cx="11446330" cy="512634"/>
          </a:xfrm>
        </p:spPr>
        <p:txBody>
          <a:bodyPr/>
          <a:lstStyle/>
          <a:p>
            <a:r>
              <a:rPr lang="es-PE" dirty="0"/>
              <a:t>BUSINESS MODEL - INDUAMERICA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2BECBE-CFC2-94E4-CDE8-2A238ECC56E4}"/>
              </a:ext>
            </a:extLst>
          </p:cNvPr>
          <p:cNvSpPr txBox="1"/>
          <p:nvPr/>
        </p:nvSpPr>
        <p:spPr>
          <a:xfrm>
            <a:off x="815833" y="1181907"/>
            <a:ext cx="781445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/>
              <a:t>Selling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70% bulk market: </a:t>
            </a:r>
            <a:r>
              <a:rPr lang="en-US" dirty="0"/>
              <a:t>represents 120,000 MT. Presentation of bags 50Kg distributed to wholesale markets, national distributions that arrive to local markets and small-town stores.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30% retail market</a:t>
            </a:r>
            <a:r>
              <a:rPr lang="en-US" dirty="0"/>
              <a:t>: 25 brands between private and own brands. Sell private label brand of the biggest supermarket chains. Presentations of 750g and 5Kg. Also has 7 own brands for different segments and qualities. +15 years producing retail brands.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1" dirty="0"/>
              <a:t>Market share: </a:t>
            </a:r>
            <a:r>
              <a:rPr lang="en-US" dirty="0"/>
              <a:t>8%, among 600 millers.</a:t>
            </a:r>
          </a:p>
          <a:p>
            <a:pPr algn="just"/>
            <a:endParaRPr lang="en-US" b="1" dirty="0"/>
          </a:p>
          <a:p>
            <a:pPr algn="just"/>
            <a:r>
              <a:rPr lang="en-US" b="1" dirty="0"/>
              <a:t>Clients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Government programs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Wholesaler markets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L</a:t>
            </a:r>
            <a:r>
              <a:rPr lang="es-PE" dirty="0"/>
              <a:t>ocal </a:t>
            </a:r>
            <a:r>
              <a:rPr lang="en-US" dirty="0"/>
              <a:t>markets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n-US" dirty="0"/>
              <a:t>Supermarkets and small stores.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Distribution: </a:t>
            </a:r>
            <a:r>
              <a:rPr lang="en-US" dirty="0" err="1"/>
              <a:t>nationalwide</a:t>
            </a:r>
            <a:r>
              <a:rPr lang="en-US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Exportation: Ecuador and Colombia.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C48357B-9B20-D46C-CD36-B48DDE3FB3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34" t="31389" r="57110" b="17083"/>
          <a:stretch/>
        </p:blipFill>
        <p:spPr>
          <a:xfrm>
            <a:off x="10058166" y="4232266"/>
            <a:ext cx="1952324" cy="2249416"/>
          </a:xfrm>
          <a:prstGeom prst="rect">
            <a:avLst/>
          </a:prstGeom>
        </p:spPr>
      </p:pic>
      <p:pic>
        <p:nvPicPr>
          <p:cNvPr id="4098" name="Picture 2" descr="Induamerica">
            <a:extLst>
              <a:ext uri="{FF2B5EF4-FFF2-40B4-BE49-F238E27FC236}">
                <a16:creationId xmlns:a16="http://schemas.microsoft.com/office/drawing/2014/main" id="{BB5A67C9-B5E4-7E1A-736B-C38332CD3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59" b="8021"/>
          <a:stretch/>
        </p:blipFill>
        <p:spPr bwMode="auto">
          <a:xfrm>
            <a:off x="9098532" y="2623546"/>
            <a:ext cx="2798574" cy="128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osotros - INDUAMERICA">
            <a:extLst>
              <a:ext uri="{FF2B5EF4-FFF2-40B4-BE49-F238E27FC236}">
                <a16:creationId xmlns:a16="http://schemas.microsoft.com/office/drawing/2014/main" id="{6C16FDE3-C4DF-CDED-6DD4-2E15C13A38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635"/>
          <a:stretch/>
        </p:blipFill>
        <p:spPr bwMode="auto">
          <a:xfrm>
            <a:off x="9098532" y="788048"/>
            <a:ext cx="2802278" cy="164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Nosotros - INDUAMERICA">
            <a:extLst>
              <a:ext uri="{FF2B5EF4-FFF2-40B4-BE49-F238E27FC236}">
                <a16:creationId xmlns:a16="http://schemas.microsoft.com/office/drawing/2014/main" id="{9FEFF4FF-C21A-0992-2305-B78C581C1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333" y="4267909"/>
            <a:ext cx="3336995" cy="222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482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vertical 3">
            <a:extLst>
              <a:ext uri="{FF2B5EF4-FFF2-40B4-BE49-F238E27FC236}">
                <a16:creationId xmlns:a16="http://schemas.microsoft.com/office/drawing/2014/main" id="{BAC9D661-A085-8356-42A3-91DB5EE773B7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835" y="307786"/>
            <a:ext cx="11446330" cy="512634"/>
          </a:xfrm>
        </p:spPr>
        <p:txBody>
          <a:bodyPr/>
          <a:lstStyle/>
          <a:p>
            <a:r>
              <a:rPr lang="es-PE" dirty="0"/>
              <a:t>CLIENTS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33D64A3-E0BA-298F-AD4E-A16848F7E1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1389" b="93056" l="42813" r="81667">
                        <a14:foregroundMark x1="80156" y1="64167" x2="58281" y2="90093"/>
                        <a14:foregroundMark x1="58281" y1="90093" x2="51979" y2="91296"/>
                        <a14:foregroundMark x1="51979" y1="91296" x2="43958" y2="88611"/>
                        <a14:foregroundMark x1="43958" y1="88611" x2="40417" y2="80278"/>
                        <a14:foregroundMark x1="40417" y1="80278" x2="39583" y2="48889"/>
                        <a14:foregroundMark x1="39583" y1="48889" x2="43073" y2="34537"/>
                        <a14:foregroundMark x1="43073" y1="34537" x2="52500" y2="26389"/>
                        <a14:foregroundMark x1="52500" y1="26389" x2="72448" y2="20926"/>
                        <a14:foregroundMark x1="72448" y1="20926" x2="76823" y2="26111"/>
                        <a14:foregroundMark x1="76823" y1="26111" x2="80469" y2="34722"/>
                        <a14:foregroundMark x1="80469" y1="34722" x2="81667" y2="43056"/>
                        <a14:foregroundMark x1="81667" y1="43056" x2="80000" y2="64352"/>
                        <a14:foregroundMark x1="64688" y1="84815" x2="50104" y2="93148"/>
                        <a14:foregroundMark x1="50104" y1="93148" x2="43281" y2="86759"/>
                        <a14:foregroundMark x1="42552" y1="84722" x2="41250" y2="46944"/>
                        <a14:foregroundMark x1="41250" y1="46944" x2="42292" y2="36019"/>
                        <a14:foregroundMark x1="42292" y1="36019" x2="54740" y2="27222"/>
                        <a14:foregroundMark x1="54740" y1="27222" x2="79115" y2="32500"/>
                        <a14:foregroundMark x1="79115" y1="32500" x2="80208" y2="33611"/>
                        <a14:foregroundMark x1="45156" y1="79722" x2="45365" y2="86759"/>
                        <a14:foregroundMark x1="45365" y1="86759" x2="51615" y2="85926"/>
                        <a14:foregroundMark x1="51615" y1="85926" x2="47552" y2="79815"/>
                        <a14:foregroundMark x1="47552" y1="79815" x2="44740" y2="79259"/>
                        <a14:foregroundMark x1="65677" y1="53981" x2="59271" y2="54630"/>
                        <a14:foregroundMark x1="59271" y1="54630" x2="56042" y2="62870"/>
                        <a14:foregroundMark x1="56042" y1="62870" x2="55521" y2="71204"/>
                        <a14:foregroundMark x1="55521" y1="71204" x2="60990" y2="76759"/>
                        <a14:foregroundMark x1="60990" y1="76759" x2="67760" y2="74630"/>
                        <a14:foregroundMark x1="67760" y1="74630" x2="67865" y2="60463"/>
                        <a14:foregroundMark x1="67865" y1="60463" x2="65521" y2="53426"/>
                        <a14:foregroundMark x1="65521" y1="53426" x2="65260" y2="53426"/>
                        <a14:foregroundMark x1="44427" y1="41574" x2="42813" y2="48426"/>
                        <a14:foregroundMark x1="42813" y1="48426" x2="43802" y2="55556"/>
                        <a14:foregroundMark x1="43802" y1="55556" x2="49010" y2="48333"/>
                        <a14:foregroundMark x1="49010" y1="48333" x2="45729" y2="41111"/>
                        <a14:foregroundMark x1="45729" y1="41111" x2="44375" y2="41852"/>
                        <a14:foregroundMark x1="63021" y1="32407" x2="67083" y2="37315"/>
                        <a14:foregroundMark x1="67083" y1="37315" x2="63438" y2="31759"/>
                        <a14:foregroundMark x1="63438" y1="31759" x2="62552" y2="32685"/>
                        <a14:foregroundMark x1="61927" y1="31667" x2="57083" y2="33796"/>
                        <a14:foregroundMark x1="57083" y1="33796" x2="62292" y2="36481"/>
                        <a14:foregroundMark x1="62292" y1="36481" x2="61563" y2="31389"/>
                        <a14:foregroundMark x1="48854" y1="62130" x2="44583" y2="61852"/>
                        <a14:foregroundMark x1="44583" y1="61852" x2="46979" y2="70741"/>
                        <a14:foregroundMark x1="46979" y1="70741" x2="51354" y2="64444"/>
                        <a14:foregroundMark x1="51354" y1="64444" x2="47396" y2="62500"/>
                        <a14:foregroundMark x1="47396" y1="62500" x2="46927" y2="62500"/>
                        <a14:foregroundMark x1="51563" y1="40185" x2="47813" y2="44167"/>
                        <a14:foregroundMark x1="47813" y1="44167" x2="53281" y2="45833"/>
                        <a14:foregroundMark x1="53281" y1="45833" x2="51094" y2="40370"/>
                        <a14:foregroundMark x1="58906" y1="41852" x2="58281" y2="42315"/>
                        <a14:foregroundMark x1="58490" y1="43611" x2="60260" y2="43241"/>
                        <a14:foregroundMark x1="60938" y1="63889" x2="60260" y2="63241"/>
                      </a14:backgroundRemoval>
                    </a14:imgEffect>
                  </a14:imgLayer>
                </a14:imgProps>
              </a:ext>
            </a:extLst>
          </a:blip>
          <a:srcRect l="42674" t="30698" r="19913" b="11938"/>
          <a:stretch/>
        </p:blipFill>
        <p:spPr>
          <a:xfrm>
            <a:off x="760762" y="1540601"/>
            <a:ext cx="5335238" cy="4601489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F91E193-FB46-0825-2218-DB0A0FBDA3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73" t="47677" r="47598" b="17154"/>
          <a:stretch/>
        </p:blipFill>
        <p:spPr>
          <a:xfrm>
            <a:off x="8655692" y="4843400"/>
            <a:ext cx="2168105" cy="1706814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785881CD-F13C-1A20-AA0D-E0558D98AD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68" t="19596" r="11044" b="8057"/>
          <a:stretch/>
        </p:blipFill>
        <p:spPr>
          <a:xfrm>
            <a:off x="7772888" y="1540601"/>
            <a:ext cx="3546763" cy="258261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715F68F0-8F98-A05F-7982-9D092D49D9FD}"/>
              </a:ext>
            </a:extLst>
          </p:cNvPr>
          <p:cNvSpPr txBox="1"/>
          <p:nvPr/>
        </p:nvSpPr>
        <p:spPr>
          <a:xfrm>
            <a:off x="1039091" y="1022236"/>
            <a:ext cx="4475018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b="1" dirty="0"/>
              <a:t>MAIN RETAILERS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D6F02EA-11A3-EA50-6C64-A72991AA7B85}"/>
              </a:ext>
            </a:extLst>
          </p:cNvPr>
          <p:cNvSpPr txBox="1"/>
          <p:nvPr/>
        </p:nvSpPr>
        <p:spPr>
          <a:xfrm>
            <a:off x="7713938" y="1022236"/>
            <a:ext cx="365067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b="1" dirty="0"/>
              <a:t>PRIVATE LABEL BRANDS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89EA6B4-42D0-98EC-9540-34A3F8A9C23B}"/>
              </a:ext>
            </a:extLst>
          </p:cNvPr>
          <p:cNvSpPr txBox="1"/>
          <p:nvPr/>
        </p:nvSpPr>
        <p:spPr>
          <a:xfrm>
            <a:off x="8642681" y="4477435"/>
            <a:ext cx="1969902" cy="3659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PE" b="1" dirty="0"/>
              <a:t>OWN BRANDS</a:t>
            </a:r>
          </a:p>
        </p:txBody>
      </p:sp>
    </p:spTree>
    <p:extLst>
      <p:ext uri="{BB962C8B-B14F-4D97-AF65-F5344CB8AC3E}">
        <p14:creationId xmlns:p14="http://schemas.microsoft.com/office/powerpoint/2010/main" val="2665509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PERUVIAN CONSUMPTION</a:t>
            </a:r>
            <a:endParaRPr lang="en-U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116D617-5F3C-5ADD-336A-E82F27304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4670" y="1106277"/>
            <a:ext cx="4368800" cy="5276850"/>
          </a:xfrm>
          <a:prstGeom prst="rect">
            <a:avLst/>
          </a:prstGeom>
        </p:spPr>
      </p:pic>
      <p:pic>
        <p:nvPicPr>
          <p:cNvPr id="10" name="Imagen 9" descr="Mapa&#10;&#10;Descripción generada automáticamente">
            <a:extLst>
              <a:ext uri="{FF2B5EF4-FFF2-40B4-BE49-F238E27FC236}">
                <a16:creationId xmlns:a16="http://schemas.microsoft.com/office/drawing/2014/main" id="{5B095ACE-836A-009E-6AA8-AF6CB1556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83" t="4644" r="20180" b="4198"/>
          <a:stretch/>
        </p:blipFill>
        <p:spPr>
          <a:xfrm>
            <a:off x="1540072" y="1406345"/>
            <a:ext cx="3381249" cy="4676714"/>
          </a:xfrm>
          <a:prstGeom prst="rect">
            <a:avLst/>
          </a:prstGeom>
        </p:spPr>
      </p:pic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F5622C1E-1780-F69B-6E02-E4A91CFC6474}"/>
              </a:ext>
            </a:extLst>
          </p:cNvPr>
          <p:cNvSpPr/>
          <p:nvPr/>
        </p:nvSpPr>
        <p:spPr>
          <a:xfrm rot="10800000">
            <a:off x="2327093" y="4253500"/>
            <a:ext cx="523982" cy="20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ED6CF28-C747-015E-9B19-D579F30BE4B1}"/>
              </a:ext>
            </a:extLst>
          </p:cNvPr>
          <p:cNvSpPr txBox="1"/>
          <p:nvPr/>
        </p:nvSpPr>
        <p:spPr>
          <a:xfrm>
            <a:off x="1044870" y="4186965"/>
            <a:ext cx="1464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800k MT/y</a:t>
            </a:r>
          </a:p>
          <a:p>
            <a:pPr algn="ctr"/>
            <a:r>
              <a:rPr lang="es-PE" sz="1600" dirty="0"/>
              <a:t>(35%)</a:t>
            </a:r>
            <a:endParaRPr lang="es-PE" dirty="0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7E8E2E30-8F14-1B81-EC6F-8E7D23DAB2CD}"/>
              </a:ext>
            </a:extLst>
          </p:cNvPr>
          <p:cNvSpPr/>
          <p:nvPr/>
        </p:nvSpPr>
        <p:spPr>
          <a:xfrm rot="20299280">
            <a:off x="1823697" y="2381865"/>
            <a:ext cx="537563" cy="1231703"/>
          </a:xfrm>
          <a:prstGeom prst="ellipse">
            <a:avLst/>
          </a:prstGeom>
          <a:noFill/>
          <a:ln w="381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4" name="Flecha: a la derecha 13">
            <a:extLst>
              <a:ext uri="{FF2B5EF4-FFF2-40B4-BE49-F238E27FC236}">
                <a16:creationId xmlns:a16="http://schemas.microsoft.com/office/drawing/2014/main" id="{AD2E3163-B095-9603-1AC9-A6793A759D6D}"/>
              </a:ext>
            </a:extLst>
          </p:cNvPr>
          <p:cNvSpPr/>
          <p:nvPr/>
        </p:nvSpPr>
        <p:spPr>
          <a:xfrm rot="10800000">
            <a:off x="1663888" y="3080535"/>
            <a:ext cx="523982" cy="205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E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9137EC0-82AF-FDDA-7606-7701DFAA81BA}"/>
              </a:ext>
            </a:extLst>
          </p:cNvPr>
          <p:cNvSpPr txBox="1"/>
          <p:nvPr/>
        </p:nvSpPr>
        <p:spPr>
          <a:xfrm>
            <a:off x="389568" y="3014000"/>
            <a:ext cx="1464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1600" dirty="0"/>
              <a:t>520k MT/y</a:t>
            </a:r>
          </a:p>
          <a:p>
            <a:pPr algn="ctr"/>
            <a:r>
              <a:rPr lang="es-PE" sz="1600" dirty="0"/>
              <a:t>(25%)</a:t>
            </a:r>
            <a:endParaRPr lang="es-PE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7ED3E14-390E-6511-D874-96E307131451}"/>
              </a:ext>
            </a:extLst>
          </p:cNvPr>
          <p:cNvSpPr txBox="1"/>
          <p:nvPr/>
        </p:nvSpPr>
        <p:spPr>
          <a:xfrm>
            <a:off x="6974506" y="6355248"/>
            <a:ext cx="28353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 err="1"/>
              <a:t>Source</a:t>
            </a:r>
            <a:r>
              <a:rPr lang="es-PE" sz="1100" dirty="0"/>
              <a:t>: </a:t>
            </a:r>
            <a:r>
              <a:rPr lang="es-PE" sz="1100" dirty="0" err="1"/>
              <a:t>Ministry</a:t>
            </a:r>
            <a:r>
              <a:rPr lang="es-PE" sz="1100" dirty="0"/>
              <a:t> </a:t>
            </a:r>
            <a:r>
              <a:rPr lang="es-PE" sz="1100" dirty="0" err="1"/>
              <a:t>of</a:t>
            </a:r>
            <a:r>
              <a:rPr lang="es-PE" sz="1100" dirty="0"/>
              <a:t> </a:t>
            </a:r>
            <a:r>
              <a:rPr lang="es-PE" sz="1100" dirty="0" err="1"/>
              <a:t>Agriculture</a:t>
            </a:r>
            <a:endParaRPr lang="es-PE" sz="1100" dirty="0"/>
          </a:p>
        </p:txBody>
      </p:sp>
    </p:spTree>
    <p:extLst>
      <p:ext uri="{BB962C8B-B14F-4D97-AF65-F5344CB8AC3E}">
        <p14:creationId xmlns:p14="http://schemas.microsoft.com/office/powerpoint/2010/main" val="3844044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vertical 3">
            <a:extLst>
              <a:ext uri="{FF2B5EF4-FFF2-40B4-BE49-F238E27FC236}">
                <a16:creationId xmlns:a16="http://schemas.microsoft.com/office/drawing/2014/main" id="{DF454C73-2B14-8C65-93DF-D5159DBE6375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291190" y="309222"/>
            <a:ext cx="11446330" cy="512634"/>
          </a:xfrm>
        </p:spPr>
        <p:txBody>
          <a:bodyPr/>
          <a:lstStyle/>
          <a:p>
            <a:r>
              <a:rPr lang="es-PE" dirty="0"/>
              <a:t>REASONS TO INTEGRATE WITH - INDUAMERICA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2BECBE-CFC2-94E4-CDE8-2A238ECC56E4}"/>
              </a:ext>
            </a:extLst>
          </p:cNvPr>
          <p:cNvSpPr txBox="1"/>
          <p:nvPr/>
        </p:nvSpPr>
        <p:spPr>
          <a:xfrm>
            <a:off x="956419" y="1243551"/>
            <a:ext cx="1011587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They cover the whole supply chain from the farmer to the retailer. Relationship with farmers since 1997. 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Efficiency in transport cost, as they have a logistic company with 220 trucks.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is the 1</a:t>
            </a:r>
            <a:r>
              <a:rPr lang="en-US" baseline="30000" dirty="0"/>
              <a:t>st</a:t>
            </a:r>
            <a:r>
              <a:rPr lang="en-US" dirty="0"/>
              <a:t> company that opened facilities in San Martin region, where the massive production of rice is.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They produce private label to the biggest supermarket chains; it is the company who covers most of the retailers. 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Their main competitor is </a:t>
            </a:r>
            <a:r>
              <a:rPr lang="en-US" dirty="0" err="1"/>
              <a:t>Costeño</a:t>
            </a:r>
            <a:r>
              <a:rPr lang="en-US" dirty="0"/>
              <a:t> brand (the most known brand in Peru), however in total volume </a:t>
            </a:r>
            <a:r>
              <a:rPr lang="en-US" dirty="0" err="1"/>
              <a:t>Induamerica</a:t>
            </a:r>
            <a:r>
              <a:rPr lang="en-US" dirty="0"/>
              <a:t> is bigger in retail.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Each region in Peru is attached to regional brands, </a:t>
            </a:r>
            <a:r>
              <a:rPr lang="en-US" dirty="0" err="1"/>
              <a:t>Induamerica</a:t>
            </a:r>
            <a:r>
              <a:rPr lang="en-US" dirty="0"/>
              <a:t> has developed a marketing strategy to become in mid-term the biggest retailer company in the country.</a:t>
            </a:r>
          </a:p>
          <a:p>
            <a:pPr algn="just"/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Have a good connections with other millers and are open to explore opportunities, differently from their competitors.</a:t>
            </a:r>
          </a:p>
        </p:txBody>
      </p:sp>
    </p:spTree>
    <p:extLst>
      <p:ext uri="{BB962C8B-B14F-4D97-AF65-F5344CB8AC3E}">
        <p14:creationId xmlns:p14="http://schemas.microsoft.com/office/powerpoint/2010/main" val="5550324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654A38-B218-ADDF-6874-1F21BD004F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091" y="2404153"/>
            <a:ext cx="6681673" cy="1163927"/>
          </a:xfrm>
        </p:spPr>
        <p:txBody>
          <a:bodyPr/>
          <a:lstStyle/>
          <a:p>
            <a:r>
              <a:rPr lang="en-US" sz="6000" dirty="0" err="1"/>
              <a:t>Costeño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4119603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vertical 3">
            <a:extLst>
              <a:ext uri="{FF2B5EF4-FFF2-40B4-BE49-F238E27FC236}">
                <a16:creationId xmlns:a16="http://schemas.microsoft.com/office/drawing/2014/main" id="{DF454C73-2B14-8C65-93DF-D5159DBE6375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291190" y="309222"/>
            <a:ext cx="11446330" cy="512634"/>
          </a:xfrm>
        </p:spPr>
        <p:txBody>
          <a:bodyPr/>
          <a:lstStyle/>
          <a:p>
            <a:r>
              <a:rPr lang="es-PE" dirty="0"/>
              <a:t>COSTEÑO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2BECBE-CFC2-94E4-CDE8-2A238ECC56E4}"/>
              </a:ext>
            </a:extLst>
          </p:cNvPr>
          <p:cNvSpPr txBox="1"/>
          <p:nvPr/>
        </p:nvSpPr>
        <p:spPr>
          <a:xfrm>
            <a:off x="884500" y="986563"/>
            <a:ext cx="1011587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Costeño</a:t>
            </a:r>
            <a:r>
              <a:rPr lang="en-US" dirty="0"/>
              <a:t> Alimentos, is the largest retail packaging company in Peru (not in bulk), it has been in the Peruvian market for more than 30 years.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In 2011 it was bought by the Brazilian multinational </a:t>
            </a:r>
            <a:r>
              <a:rPr lang="en-US" dirty="0" err="1"/>
              <a:t>Camil</a:t>
            </a:r>
            <a:r>
              <a:rPr lang="en-US" dirty="0"/>
              <a:t> Alimentos SA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It has several lines of business such as packaged rice, oil, sugar, beans, bulk rice, cookies and sweet preserves.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They have 3 production plants in Arequipa, </a:t>
            </a:r>
            <a:r>
              <a:rPr lang="en-US" dirty="0" err="1"/>
              <a:t>Sullana</a:t>
            </a:r>
            <a:r>
              <a:rPr lang="en-US" dirty="0"/>
              <a:t> and Callao.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Production: a total of 200 thousand tons of annual sales is estimated.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Costeño</a:t>
            </a:r>
            <a:r>
              <a:rPr lang="en-US" dirty="0"/>
              <a:t> brand has around 40% of total market share among their other brands: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CAD56C-A1DD-9558-D0E4-263F61DF7D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164" t="35739" r="14746" b="30799"/>
          <a:stretch/>
        </p:blipFill>
        <p:spPr>
          <a:xfrm>
            <a:off x="2969085" y="4679882"/>
            <a:ext cx="6253829" cy="1679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8071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vertical 3">
            <a:extLst>
              <a:ext uri="{FF2B5EF4-FFF2-40B4-BE49-F238E27FC236}">
                <a16:creationId xmlns:a16="http://schemas.microsoft.com/office/drawing/2014/main" id="{DF454C73-2B14-8C65-93DF-D5159DBE6375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291190" y="309222"/>
            <a:ext cx="11446330" cy="512634"/>
          </a:xfrm>
        </p:spPr>
        <p:txBody>
          <a:bodyPr/>
          <a:lstStyle/>
          <a:p>
            <a:r>
              <a:rPr lang="es-PE" dirty="0"/>
              <a:t>COSTEÑO CAPABILITIES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2BECBE-CFC2-94E4-CDE8-2A238ECC56E4}"/>
              </a:ext>
            </a:extLst>
          </p:cNvPr>
          <p:cNvSpPr txBox="1"/>
          <p:nvPr/>
        </p:nvSpPr>
        <p:spPr>
          <a:xfrm>
            <a:off x="884500" y="986563"/>
            <a:ext cx="69957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Machinery for bags from 750g to 50Kg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Customs silos and our own raw material silos with a capacity of 6000 tons each.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Warehouses with more than 2,000 cumulative positions in racks.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20 picking and delivery centers.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86EBE40-B0DC-55EA-5D7D-E1D4F6863C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863" t="36376" r="31238" b="26392"/>
          <a:stretch/>
        </p:blipFill>
        <p:spPr>
          <a:xfrm>
            <a:off x="566001" y="2589089"/>
            <a:ext cx="3348453" cy="180276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B3C153D-0A58-BE83-7F4B-E82AB9DE7A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581" t="37332" r="31955" b="25436"/>
          <a:stretch/>
        </p:blipFill>
        <p:spPr>
          <a:xfrm>
            <a:off x="566001" y="4428054"/>
            <a:ext cx="3096683" cy="173103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1422320-6835-AB5A-D481-342543CB7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505" t="41156" r="31238" b="27294"/>
          <a:stretch/>
        </p:blipFill>
        <p:spPr>
          <a:xfrm>
            <a:off x="8249688" y="762034"/>
            <a:ext cx="3482939" cy="157448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99740FBB-21C9-6D6F-A3A4-8E4FEE3C62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39" t="35101" r="47371" b="16061"/>
          <a:stretch/>
        </p:blipFill>
        <p:spPr>
          <a:xfrm>
            <a:off x="8249688" y="2634136"/>
            <a:ext cx="2750683" cy="348374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DD11280-F13D-5582-D952-5888C687904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3628" t="35101" r="36795" b="16023"/>
          <a:stretch/>
        </p:blipFill>
        <p:spPr>
          <a:xfrm>
            <a:off x="4181122" y="2634136"/>
            <a:ext cx="3801898" cy="353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751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vertical 3">
            <a:extLst>
              <a:ext uri="{FF2B5EF4-FFF2-40B4-BE49-F238E27FC236}">
                <a16:creationId xmlns:a16="http://schemas.microsoft.com/office/drawing/2014/main" id="{DF454C73-2B14-8C65-93DF-D5159DBE6375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291190" y="309222"/>
            <a:ext cx="11446330" cy="512634"/>
          </a:xfrm>
        </p:spPr>
        <p:txBody>
          <a:bodyPr/>
          <a:lstStyle/>
          <a:p>
            <a:r>
              <a:rPr lang="es-PE" dirty="0"/>
              <a:t>COSTEÑO CONCLUSIONS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12BECBE-CFC2-94E4-CDE8-2A238ECC56E4}"/>
              </a:ext>
            </a:extLst>
          </p:cNvPr>
          <p:cNvSpPr txBox="1"/>
          <p:nvPr/>
        </p:nvSpPr>
        <p:spPr>
          <a:xfrm>
            <a:off x="884500" y="986563"/>
            <a:ext cx="99239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We had a meeting with Jorge Alfaro, General Manager, </a:t>
            </a:r>
            <a:r>
              <a:rPr lang="en-US" dirty="0" err="1"/>
              <a:t>whi</a:t>
            </a:r>
            <a:r>
              <a:rPr lang="en-US" dirty="0"/>
              <a:t> has 27 years in </a:t>
            </a:r>
            <a:r>
              <a:rPr lang="en-US"/>
              <a:t>rice market. </a:t>
            </a:r>
            <a:r>
              <a:rPr lang="en-US" dirty="0"/>
              <a:t>He states that they are the only formal company in the market.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 err="1"/>
              <a:t>Costeño</a:t>
            </a:r>
            <a:r>
              <a:rPr lang="en-US" dirty="0"/>
              <a:t> brand has some pirate competitors in bulk market.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Decision to sell or be acquired </a:t>
            </a:r>
            <a:r>
              <a:rPr lang="en-US" dirty="0" err="1"/>
              <a:t>dependes</a:t>
            </a:r>
            <a:r>
              <a:rPr lang="en-US" dirty="0"/>
              <a:t> on </a:t>
            </a:r>
            <a:r>
              <a:rPr lang="en-US" dirty="0" err="1"/>
              <a:t>Camil</a:t>
            </a:r>
            <a:r>
              <a:rPr lang="en-US" dirty="0"/>
              <a:t> Alimentos, currently pursuing a meeting with the person in charge.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States that is a market with low margin and big volume.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Suggested opportunities in distribution.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Discouraging position of enter in rice chain.</a:t>
            </a:r>
          </a:p>
        </p:txBody>
      </p:sp>
    </p:spTree>
    <p:extLst>
      <p:ext uri="{BB962C8B-B14F-4D97-AF65-F5344CB8AC3E}">
        <p14:creationId xmlns:p14="http://schemas.microsoft.com/office/powerpoint/2010/main" val="2808357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COMMERCIAL VARIETIES</a:t>
            </a:r>
            <a:endParaRPr lang="en-US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35CBA52D-F6F3-430C-A357-BC3BACF34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2054" y="1179581"/>
            <a:ext cx="8873571" cy="335445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7A3DA2B-5216-3A2D-EC58-E327B0904A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612"/>
          <a:stretch/>
        </p:blipFill>
        <p:spPr>
          <a:xfrm>
            <a:off x="4336876" y="5167459"/>
            <a:ext cx="1537604" cy="144835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5124" name="Picture 4" descr="Ventajas del arroz vaporizado">
            <a:extLst>
              <a:ext uri="{FF2B5EF4-FFF2-40B4-BE49-F238E27FC236}">
                <a16:creationId xmlns:a16="http://schemas.microsoft.com/office/drawing/2014/main" id="{41697F70-943D-3EDA-18D4-445947B321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" t="6788" r="6551" b="6639"/>
          <a:stretch/>
        </p:blipFill>
        <p:spPr bwMode="auto">
          <a:xfrm rot="5400000">
            <a:off x="2118868" y="5065083"/>
            <a:ext cx="1642227" cy="1655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vista superior do arroz polido de grãos longos isolado 10759667 Foto de  stock no Vecteezy">
            <a:extLst>
              <a:ext uri="{FF2B5EF4-FFF2-40B4-BE49-F238E27FC236}">
                <a16:creationId xmlns:a16="http://schemas.microsoft.com/office/drawing/2014/main" id="{BC1993E1-26B6-12FC-0C07-A7AAE177A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22" y="5040146"/>
            <a:ext cx="1724633" cy="1724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Arroz en dieta de lechones sobre el rendimiento del crecimiento - Abstracts  - 3tres3, la página del Cerdo">
            <a:extLst>
              <a:ext uri="{FF2B5EF4-FFF2-40B4-BE49-F238E27FC236}">
                <a16:creationId xmlns:a16="http://schemas.microsoft.com/office/drawing/2014/main" id="{02D1E6BF-F4AA-1334-102A-BFD01D7B0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8195" y="5126442"/>
            <a:ext cx="1535056" cy="14893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CuadroTexto 23">
            <a:extLst>
              <a:ext uri="{FF2B5EF4-FFF2-40B4-BE49-F238E27FC236}">
                <a16:creationId xmlns:a16="http://schemas.microsoft.com/office/drawing/2014/main" id="{55E4087E-7E79-4C16-71D9-92AF59957607}"/>
              </a:ext>
            </a:extLst>
          </p:cNvPr>
          <p:cNvSpPr txBox="1"/>
          <p:nvPr/>
        </p:nvSpPr>
        <p:spPr>
          <a:xfrm>
            <a:off x="2204521" y="4757110"/>
            <a:ext cx="141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AÑEJO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9C6C8C7A-2ADA-9FC3-BA57-59C66FC2BDF9}"/>
              </a:ext>
            </a:extLst>
          </p:cNvPr>
          <p:cNvSpPr txBox="1"/>
          <p:nvPr/>
        </p:nvSpPr>
        <p:spPr>
          <a:xfrm>
            <a:off x="4396405" y="4762944"/>
            <a:ext cx="141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EXTRA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E181CD5C-FEF6-2707-D359-267B7A18A2AF}"/>
              </a:ext>
            </a:extLst>
          </p:cNvPr>
          <p:cNvSpPr txBox="1"/>
          <p:nvPr/>
        </p:nvSpPr>
        <p:spPr>
          <a:xfrm>
            <a:off x="6809405" y="4775644"/>
            <a:ext cx="1418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SUPERIOR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3B349DA-CE0A-E807-FB1C-E06C87D12171}"/>
              </a:ext>
            </a:extLst>
          </p:cNvPr>
          <p:cNvSpPr txBox="1"/>
          <p:nvPr/>
        </p:nvSpPr>
        <p:spPr>
          <a:xfrm>
            <a:off x="9171605" y="4721593"/>
            <a:ext cx="1617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CORRIENTE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857277C-A921-377E-93B0-F64B2FB4085A}"/>
              </a:ext>
            </a:extLst>
          </p:cNvPr>
          <p:cNvSpPr txBox="1"/>
          <p:nvPr/>
        </p:nvSpPr>
        <p:spPr>
          <a:xfrm>
            <a:off x="2112054" y="4469189"/>
            <a:ext cx="66004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 err="1"/>
              <a:t>Source</a:t>
            </a:r>
            <a:r>
              <a:rPr lang="es-PE" sz="1100" dirty="0"/>
              <a:t>: </a:t>
            </a:r>
            <a:r>
              <a:rPr lang="es-PE" sz="1100" dirty="0" err="1"/>
              <a:t>Spec</a:t>
            </a:r>
            <a:r>
              <a:rPr lang="es-PE" sz="1100" dirty="0"/>
              <a:t> Brand El Gran Chalan and meeting </a:t>
            </a:r>
            <a:r>
              <a:rPr lang="es-PE" sz="1100" dirty="0" err="1"/>
              <a:t>with</a:t>
            </a:r>
            <a:r>
              <a:rPr lang="es-PE" sz="1100" dirty="0"/>
              <a:t> </a:t>
            </a:r>
            <a:r>
              <a:rPr lang="es-PE" sz="1100" dirty="0" err="1"/>
              <a:t>stores</a:t>
            </a:r>
            <a:r>
              <a:rPr lang="es-PE" sz="1100" dirty="0"/>
              <a:t> in </a:t>
            </a:r>
            <a:r>
              <a:rPr lang="es-PE" sz="1100" dirty="0" err="1"/>
              <a:t>wholesale</a:t>
            </a:r>
            <a:r>
              <a:rPr lang="es-PE" sz="1100" dirty="0"/>
              <a:t> </a:t>
            </a:r>
            <a:r>
              <a:rPr lang="es-PE" sz="1100" dirty="0" err="1"/>
              <a:t>market</a:t>
            </a:r>
            <a:endParaRPr lang="es-PE" sz="1100" dirty="0"/>
          </a:p>
        </p:txBody>
      </p:sp>
    </p:spTree>
    <p:extLst>
      <p:ext uri="{BB962C8B-B14F-4D97-AF65-F5344CB8AC3E}">
        <p14:creationId xmlns:p14="http://schemas.microsoft.com/office/powerpoint/2010/main" val="1541595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PACKING BULK</a:t>
            </a:r>
            <a:endParaRPr lang="en-US" dirty="0"/>
          </a:p>
        </p:txBody>
      </p:sp>
      <p:pic>
        <p:nvPicPr>
          <p:cNvPr id="2060" name="Picture 12" descr="Arroz Faraón Naranja 50 Kg – Tienda de Mayoristas">
            <a:extLst>
              <a:ext uri="{FF2B5EF4-FFF2-40B4-BE49-F238E27FC236}">
                <a16:creationId xmlns:a16="http://schemas.microsoft.com/office/drawing/2014/main" id="{AB9C7DA6-41E0-8D6A-D99D-06F5AF61F8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6591" r="19638" b="4198"/>
          <a:stretch/>
        </p:blipFill>
        <p:spPr bwMode="auto">
          <a:xfrm>
            <a:off x="8985415" y="3753824"/>
            <a:ext cx="1806931" cy="279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seguran abastecimiento de arroz pese a temporada de lluvias en el norte |  RPP Noticias">
            <a:extLst>
              <a:ext uri="{FF2B5EF4-FFF2-40B4-BE49-F238E27FC236}">
                <a16:creationId xmlns:a16="http://schemas.microsoft.com/office/drawing/2014/main" id="{69FCE70A-ECC7-5A94-CD81-8F19D03FC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732" y="1499610"/>
            <a:ext cx="3330979" cy="187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MINAG logra abrir mercado de Venezuela para productores locales de arroz y  algodón">
            <a:extLst>
              <a:ext uri="{FF2B5EF4-FFF2-40B4-BE49-F238E27FC236}">
                <a16:creationId xmlns:a16="http://schemas.microsoft.com/office/drawing/2014/main" id="{CFB9B4F1-B28B-24A5-650A-DE10C701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4997" y="1499609"/>
            <a:ext cx="3096269" cy="1873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rroz Costeñito Extra 50 Kg – Tienda de Mayoristas">
            <a:extLst>
              <a:ext uri="{FF2B5EF4-FFF2-40B4-BE49-F238E27FC236}">
                <a16:creationId xmlns:a16="http://schemas.microsoft.com/office/drawing/2014/main" id="{4D0720EE-C7D3-E85E-21CF-08C4FF4225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38" t="6592" r="21736" b="4198"/>
          <a:stretch/>
        </p:blipFill>
        <p:spPr bwMode="auto">
          <a:xfrm>
            <a:off x="6730510" y="3750926"/>
            <a:ext cx="1849476" cy="282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7A37DC7-5DD8-6EF0-5AB4-E028D7E794F0}"/>
              </a:ext>
            </a:extLst>
          </p:cNvPr>
          <p:cNvSpPr txBox="1"/>
          <p:nvPr/>
        </p:nvSpPr>
        <p:spPr>
          <a:xfrm>
            <a:off x="542273" y="4305734"/>
            <a:ext cx="43251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/>
              <a:t>BULK </a:t>
            </a:r>
            <a:r>
              <a:rPr lang="es-PE" b="1" dirty="0" err="1"/>
              <a:t>Presentation</a:t>
            </a:r>
            <a:r>
              <a:rPr lang="es-PE" dirty="0"/>
              <a:t> are 49kg and 50Kg.</a:t>
            </a:r>
          </a:p>
          <a:p>
            <a:r>
              <a:rPr lang="es-PE" dirty="0" err="1"/>
              <a:t>Represents</a:t>
            </a:r>
            <a:r>
              <a:rPr lang="es-PE" dirty="0"/>
              <a:t> 1.4 </a:t>
            </a:r>
            <a:r>
              <a:rPr lang="es-PE" dirty="0" err="1"/>
              <a:t>millions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MT.</a:t>
            </a:r>
          </a:p>
          <a:p>
            <a:r>
              <a:rPr lang="es-PE" dirty="0" err="1"/>
              <a:t>Sell</a:t>
            </a:r>
            <a:r>
              <a:rPr lang="es-PE" dirty="0"/>
              <a:t> </a:t>
            </a:r>
            <a:r>
              <a:rPr lang="es-PE" dirty="0" err="1"/>
              <a:t>points</a:t>
            </a:r>
            <a:r>
              <a:rPr lang="es-PE" dirty="0"/>
              <a:t>:</a:t>
            </a:r>
          </a:p>
          <a:p>
            <a:pPr marL="285750" indent="-285750">
              <a:buFontTx/>
              <a:buChar char="-"/>
            </a:pPr>
            <a:r>
              <a:rPr lang="es-PE" dirty="0"/>
              <a:t>Local </a:t>
            </a:r>
            <a:r>
              <a:rPr lang="es-PE" dirty="0" err="1"/>
              <a:t>markets</a:t>
            </a:r>
            <a:r>
              <a:rPr lang="es-PE" dirty="0"/>
              <a:t> in </a:t>
            </a:r>
            <a:r>
              <a:rPr lang="es-PE" dirty="0" err="1"/>
              <a:t>all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country</a:t>
            </a:r>
          </a:p>
          <a:p>
            <a:pPr marL="285750" indent="-285750">
              <a:buFontTx/>
              <a:buChar char="-"/>
            </a:pPr>
            <a:r>
              <a:rPr lang="es-PE" dirty="0" err="1"/>
              <a:t>Wholesaler</a:t>
            </a:r>
            <a:r>
              <a:rPr lang="es-PE" dirty="0"/>
              <a:t> </a:t>
            </a:r>
            <a:r>
              <a:rPr lang="es-PE" dirty="0" err="1"/>
              <a:t>markets</a:t>
            </a:r>
            <a:r>
              <a:rPr lang="es-PE" dirty="0"/>
              <a:t> 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4105F474-E67B-8BEC-8CC5-4BED551A9E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357" y="1807387"/>
            <a:ext cx="4098509" cy="122207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F30FEB7-7736-064F-2C95-FE51D74F8E30}"/>
              </a:ext>
            </a:extLst>
          </p:cNvPr>
          <p:cNvSpPr txBox="1"/>
          <p:nvPr/>
        </p:nvSpPr>
        <p:spPr>
          <a:xfrm>
            <a:off x="508357" y="3066390"/>
            <a:ext cx="37862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100" dirty="0" err="1"/>
              <a:t>Source</a:t>
            </a:r>
            <a:r>
              <a:rPr lang="es-PE" sz="1100" dirty="0"/>
              <a:t>: Meeting </a:t>
            </a:r>
            <a:r>
              <a:rPr lang="es-PE" sz="1100" dirty="0" err="1"/>
              <a:t>with</a:t>
            </a:r>
            <a:r>
              <a:rPr lang="es-PE" sz="1100" dirty="0"/>
              <a:t> </a:t>
            </a:r>
            <a:r>
              <a:rPr lang="es-PE" sz="1100" dirty="0" err="1"/>
              <a:t>millers</a:t>
            </a:r>
            <a:r>
              <a:rPr lang="es-PE" sz="1100" dirty="0"/>
              <a:t> and </a:t>
            </a:r>
            <a:r>
              <a:rPr lang="es-PE" sz="1100" dirty="0" err="1"/>
              <a:t>supermaket</a:t>
            </a:r>
            <a:endParaRPr lang="es-PE" sz="11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1D8B996-15FE-038B-6FBB-F9589719BD9F}"/>
              </a:ext>
            </a:extLst>
          </p:cNvPr>
          <p:cNvSpPr txBox="1"/>
          <p:nvPr/>
        </p:nvSpPr>
        <p:spPr>
          <a:xfrm>
            <a:off x="242281" y="1499610"/>
            <a:ext cx="4771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400" b="1" dirty="0"/>
              <a:t>TOTAL PERUVIAN CONSUMPTION BULK &amp; RETAIL</a:t>
            </a:r>
          </a:p>
        </p:txBody>
      </p:sp>
    </p:spTree>
    <p:extLst>
      <p:ext uri="{BB962C8B-B14F-4D97-AF65-F5344CB8AC3E}">
        <p14:creationId xmlns:p14="http://schemas.microsoft.com/office/powerpoint/2010/main" val="384888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0202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PACKING RETAIL</a:t>
            </a: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8D81A06F-0C91-5D9B-4139-0EC6C006BA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5250" l="10000" r="90000">
                        <a14:foregroundMark x1="22500" y1="13375" x2="22500" y2="13375"/>
                        <a14:foregroundMark x1="26625" y1="16000" x2="18875" y2="13250"/>
                        <a14:foregroundMark x1="18875" y1="13250" x2="23000" y2="16000"/>
                        <a14:foregroundMark x1="30375" y1="14875" x2="40625" y2="17250"/>
                        <a14:foregroundMark x1="40625" y1="17250" x2="75250" y2="13500"/>
                        <a14:foregroundMark x1="75250" y1="13500" x2="76125" y2="18125"/>
                        <a14:foregroundMark x1="24500" y1="14125" x2="43375" y2="13375"/>
                        <a14:foregroundMark x1="43375" y1="13375" x2="51125" y2="13500"/>
                        <a14:foregroundMark x1="51125" y1="13500" x2="58000" y2="17375"/>
                        <a14:foregroundMark x1="58000" y1="17375" x2="57750" y2="17375"/>
                        <a14:foregroundMark x1="50000" y1="12750" x2="81750" y2="11125"/>
                        <a14:foregroundMark x1="81750" y1="11125" x2="79500" y2="18500"/>
                        <a14:foregroundMark x1="79500" y1="18500" x2="76500" y2="18375"/>
                        <a14:foregroundMark x1="24375" y1="86875" x2="19125" y2="94375"/>
                        <a14:foregroundMark x1="19125" y1="94375" x2="26375" y2="96375"/>
                        <a14:foregroundMark x1="26375" y1="96375" x2="34500" y2="93000"/>
                        <a14:foregroundMark x1="34500" y1="93000" x2="50000" y2="92000"/>
                        <a14:foregroundMark x1="50000" y1="92000" x2="59500" y2="93875"/>
                        <a14:foregroundMark x1="59500" y1="93875" x2="67500" y2="93500"/>
                        <a14:foregroundMark x1="67500" y1="93500" x2="76625" y2="95250"/>
                        <a14:foregroundMark x1="76625" y1="95250" x2="73375" y2="88500"/>
                        <a14:foregroundMark x1="73375" y1="88500" x2="73375" y2="8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84" t="8549" r="16020" b="1590"/>
          <a:stretch/>
        </p:blipFill>
        <p:spPr bwMode="auto">
          <a:xfrm>
            <a:off x="475210" y="1284270"/>
            <a:ext cx="2233799" cy="298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834F589-0F9E-0FBB-EBE7-A3281B8AA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7" t="4197" r="19039" b="2027"/>
          <a:stretch/>
        </p:blipFill>
        <p:spPr bwMode="auto">
          <a:xfrm>
            <a:off x="2856213" y="1387011"/>
            <a:ext cx="1913701" cy="298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E58F909-6AC8-47BD-04C5-1FC7769A58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8" t="23820" r="3309" b="20224"/>
          <a:stretch/>
        </p:blipFill>
        <p:spPr bwMode="auto">
          <a:xfrm>
            <a:off x="1156448" y="4641750"/>
            <a:ext cx="1915528" cy="115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6EF8953-6C21-1996-E6E0-E6C79C51C3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01" r="9900"/>
          <a:stretch/>
        </p:blipFill>
        <p:spPr bwMode="auto">
          <a:xfrm>
            <a:off x="4769914" y="1404991"/>
            <a:ext cx="2425571" cy="2987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corriendo las góndolas de arroz - YouTube">
            <a:extLst>
              <a:ext uri="{FF2B5EF4-FFF2-40B4-BE49-F238E27FC236}">
                <a16:creationId xmlns:a16="http://schemas.microsoft.com/office/drawing/2014/main" id="{3E6AC16B-4DB1-DFF8-6EFE-506108D7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1503" y="4449196"/>
            <a:ext cx="3897253" cy="219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Arroz Superior PAISANA 750 gr - Mercado A casa">
            <a:extLst>
              <a:ext uri="{FF2B5EF4-FFF2-40B4-BE49-F238E27FC236}">
                <a16:creationId xmlns:a16="http://schemas.microsoft.com/office/drawing/2014/main" id="{085F3E7C-3650-C998-17A6-F43AB785F9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9" t="11686" r="29165" b="11611"/>
          <a:stretch/>
        </p:blipFill>
        <p:spPr bwMode="auto">
          <a:xfrm>
            <a:off x="3160376" y="4611800"/>
            <a:ext cx="1186947" cy="21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arroz familiar hoja redonda - bolsa 750gr">
            <a:extLst>
              <a:ext uri="{FF2B5EF4-FFF2-40B4-BE49-F238E27FC236}">
                <a16:creationId xmlns:a16="http://schemas.microsoft.com/office/drawing/2014/main" id="{A98CFE28-DF2B-E4AD-C820-684BEF02A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2" r="18439"/>
          <a:stretch/>
        </p:blipFill>
        <p:spPr bwMode="auto">
          <a:xfrm>
            <a:off x="4583627" y="4641750"/>
            <a:ext cx="1356344" cy="216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4CB6E81B-201E-9244-CE59-2584A9CDC33B}"/>
              </a:ext>
            </a:extLst>
          </p:cNvPr>
          <p:cNvSpPr txBox="1"/>
          <p:nvPr/>
        </p:nvSpPr>
        <p:spPr>
          <a:xfrm>
            <a:off x="8464762" y="1861545"/>
            <a:ext cx="366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b="1" dirty="0" err="1"/>
              <a:t>Presentations</a:t>
            </a:r>
            <a:r>
              <a:rPr lang="es-PE" b="1" dirty="0"/>
              <a:t> </a:t>
            </a:r>
            <a:r>
              <a:rPr lang="es-PE" b="1" dirty="0" err="1"/>
              <a:t>of</a:t>
            </a:r>
            <a:r>
              <a:rPr lang="es-PE" b="1" dirty="0"/>
              <a:t> 5kg and 750g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213E2B2-E4D4-C953-6A18-24999D549E61}"/>
              </a:ext>
            </a:extLst>
          </p:cNvPr>
          <p:cNvSpPr txBox="1"/>
          <p:nvPr/>
        </p:nvSpPr>
        <p:spPr>
          <a:xfrm>
            <a:off x="8488868" y="3053449"/>
            <a:ext cx="3780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PE" dirty="0" err="1"/>
              <a:t>Selling</a:t>
            </a:r>
            <a:r>
              <a:rPr lang="es-PE" dirty="0"/>
              <a:t> </a:t>
            </a:r>
            <a:r>
              <a:rPr lang="es-PE" dirty="0" err="1"/>
              <a:t>points</a:t>
            </a:r>
            <a:r>
              <a:rPr lang="es-PE" dirty="0"/>
              <a:t>:</a:t>
            </a:r>
          </a:p>
          <a:p>
            <a:pPr marL="285750" indent="-285750">
              <a:buFontTx/>
              <a:buChar char="-"/>
            </a:pPr>
            <a:r>
              <a:rPr lang="es-PE" dirty="0"/>
              <a:t>Local </a:t>
            </a:r>
            <a:r>
              <a:rPr lang="es-PE" dirty="0" err="1"/>
              <a:t>stores</a:t>
            </a:r>
            <a:endParaRPr lang="es-PE" dirty="0"/>
          </a:p>
          <a:p>
            <a:pPr marL="285750" indent="-285750">
              <a:buFontTx/>
              <a:buChar char="-"/>
            </a:pPr>
            <a:r>
              <a:rPr lang="es-PE" dirty="0" err="1"/>
              <a:t>Supermarkets</a:t>
            </a:r>
            <a:endParaRPr lang="es-PE" dirty="0"/>
          </a:p>
          <a:p>
            <a:pPr marL="285750" indent="-285750">
              <a:buFontTx/>
              <a:buChar char="-"/>
            </a:pPr>
            <a:r>
              <a:rPr lang="es-PE" dirty="0"/>
              <a:t>Local </a:t>
            </a:r>
            <a:r>
              <a:rPr lang="es-PE" dirty="0" err="1"/>
              <a:t>markets</a:t>
            </a:r>
            <a:endParaRPr lang="es-PE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94C823F8-C62D-B082-F57C-FDC7A9E16D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88868" y="2259373"/>
            <a:ext cx="3400803" cy="645355"/>
          </a:xfrm>
          <a:prstGeom prst="rect">
            <a:avLst/>
          </a:prstGeom>
        </p:spPr>
      </p:pic>
      <p:sp>
        <p:nvSpPr>
          <p:cNvPr id="13" name="Rectángulo 12">
            <a:extLst>
              <a:ext uri="{FF2B5EF4-FFF2-40B4-BE49-F238E27FC236}">
                <a16:creationId xmlns:a16="http://schemas.microsoft.com/office/drawing/2014/main" id="{AEDBEFE6-7329-4F56-6B57-7979E815202A}"/>
              </a:ext>
            </a:extLst>
          </p:cNvPr>
          <p:cNvSpPr/>
          <p:nvPr/>
        </p:nvSpPr>
        <p:spPr>
          <a:xfrm rot="16200000">
            <a:off x="-70781" y="2691081"/>
            <a:ext cx="1006868" cy="37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5kg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1EE491A-9855-1ED6-27A5-D1072A4D04BD}"/>
              </a:ext>
            </a:extLst>
          </p:cNvPr>
          <p:cNvSpPr/>
          <p:nvPr/>
        </p:nvSpPr>
        <p:spPr>
          <a:xfrm rot="16200000">
            <a:off x="-28225" y="5104598"/>
            <a:ext cx="1006868" cy="379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PE" dirty="0"/>
              <a:t>750g</a:t>
            </a:r>
          </a:p>
        </p:txBody>
      </p:sp>
    </p:spTree>
    <p:extLst>
      <p:ext uri="{BB962C8B-B14F-4D97-AF65-F5344CB8AC3E}">
        <p14:creationId xmlns:p14="http://schemas.microsoft.com/office/powerpoint/2010/main" val="2749173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5898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PROCCESSING – MILLS</a:t>
            </a:r>
            <a:endParaRPr lang="en-US" dirty="0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F11D971F-B64F-F955-E2D8-449C3AD9E0A8}"/>
              </a:ext>
            </a:extLst>
          </p:cNvPr>
          <p:cNvSpPr txBox="1"/>
          <p:nvPr/>
        </p:nvSpPr>
        <p:spPr>
          <a:xfrm>
            <a:off x="372470" y="1547523"/>
            <a:ext cx="5524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In </a:t>
            </a:r>
            <a:r>
              <a:rPr lang="es-PE" dirty="0" err="1"/>
              <a:t>charge</a:t>
            </a:r>
            <a:r>
              <a:rPr lang="es-PE" dirty="0"/>
              <a:t> </a:t>
            </a:r>
            <a:r>
              <a:rPr lang="es-PE" dirty="0" err="1"/>
              <a:t>of</a:t>
            </a:r>
            <a:r>
              <a:rPr lang="es-PE" dirty="0"/>
              <a:t> </a:t>
            </a:r>
            <a:r>
              <a:rPr lang="es-ES" dirty="0" err="1"/>
              <a:t>Collect</a:t>
            </a:r>
            <a:r>
              <a:rPr lang="es-ES" dirty="0"/>
              <a:t>, </a:t>
            </a:r>
            <a:r>
              <a:rPr lang="es-ES" dirty="0" err="1"/>
              <a:t>process</a:t>
            </a:r>
            <a:r>
              <a:rPr lang="es-ES" dirty="0"/>
              <a:t> &amp; pack rice.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err="1"/>
              <a:t>Nationalwide</a:t>
            </a:r>
            <a:r>
              <a:rPr lang="es-PE" dirty="0"/>
              <a:t>: </a:t>
            </a:r>
            <a:r>
              <a:rPr lang="es-PE" dirty="0" err="1"/>
              <a:t>Aprox</a:t>
            </a:r>
            <a:r>
              <a:rPr lang="es-PE" dirty="0"/>
              <a:t> </a:t>
            </a:r>
            <a:r>
              <a:rPr lang="es-PE" b="1" dirty="0"/>
              <a:t>600 </a:t>
            </a:r>
            <a:r>
              <a:rPr lang="es-PE" b="1" dirty="0" err="1"/>
              <a:t>mills</a:t>
            </a:r>
            <a:r>
              <a:rPr lang="es-PE" dirty="0"/>
              <a:t> and </a:t>
            </a:r>
            <a:r>
              <a:rPr lang="es-PE" b="1" dirty="0"/>
              <a:t>550 </a:t>
            </a:r>
            <a:r>
              <a:rPr lang="es-PE" b="1" dirty="0" err="1"/>
              <a:t>WHs</a:t>
            </a:r>
            <a:endParaRPr lang="es-PE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 err="1"/>
              <a:t>Estimated</a:t>
            </a:r>
            <a:r>
              <a:rPr lang="es-PE" dirty="0"/>
              <a:t> </a:t>
            </a:r>
            <a:r>
              <a:rPr lang="es-PE" dirty="0" err="1"/>
              <a:t>that</a:t>
            </a:r>
            <a:r>
              <a:rPr lang="es-PE" dirty="0"/>
              <a:t> 30 – 40 </a:t>
            </a:r>
            <a:r>
              <a:rPr lang="es-PE" dirty="0" err="1"/>
              <a:t>mills</a:t>
            </a:r>
            <a:r>
              <a:rPr lang="es-PE" dirty="0"/>
              <a:t> </a:t>
            </a:r>
            <a:r>
              <a:rPr lang="es-PE" dirty="0" err="1"/>
              <a:t>concentrated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main</a:t>
            </a:r>
            <a:r>
              <a:rPr lang="es-PE" dirty="0"/>
              <a:t> </a:t>
            </a:r>
            <a:r>
              <a:rPr lang="es-PE" dirty="0" err="1"/>
              <a:t>national</a:t>
            </a:r>
            <a:r>
              <a:rPr lang="es-PE" dirty="0"/>
              <a:t> </a:t>
            </a:r>
            <a:r>
              <a:rPr lang="es-PE" dirty="0" err="1"/>
              <a:t>offer</a:t>
            </a:r>
            <a:r>
              <a:rPr lang="es-PE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599A5FB-93BC-578E-5578-9EF7132FA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751"/>
          <a:stretch/>
        </p:blipFill>
        <p:spPr>
          <a:xfrm>
            <a:off x="1089051" y="2834101"/>
            <a:ext cx="3971809" cy="251958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B2B730A2-8585-0C7C-82CC-916F1F0E7CA8}"/>
              </a:ext>
            </a:extLst>
          </p:cNvPr>
          <p:cNvSpPr txBox="1"/>
          <p:nvPr/>
        </p:nvSpPr>
        <p:spPr>
          <a:xfrm>
            <a:off x="372470" y="5493330"/>
            <a:ext cx="504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PE" dirty="0"/>
              <a:t>Product </a:t>
            </a:r>
            <a:r>
              <a:rPr lang="es-PE" dirty="0" err="1"/>
              <a:t>from</a:t>
            </a:r>
            <a:r>
              <a:rPr lang="es-PE" dirty="0"/>
              <a:t> </a:t>
            </a:r>
            <a:r>
              <a:rPr lang="es-PE" dirty="0" err="1"/>
              <a:t>jungle</a:t>
            </a:r>
            <a:r>
              <a:rPr lang="es-PE" dirty="0"/>
              <a:t> </a:t>
            </a:r>
            <a:r>
              <a:rPr lang="es-PE" dirty="0" err="1"/>
              <a:t>is</a:t>
            </a:r>
            <a:r>
              <a:rPr lang="es-PE" dirty="0"/>
              <a:t> </a:t>
            </a:r>
            <a:r>
              <a:rPr lang="es-PE" dirty="0" err="1"/>
              <a:t>brought</a:t>
            </a:r>
            <a:r>
              <a:rPr lang="es-PE" dirty="0"/>
              <a:t> </a:t>
            </a:r>
            <a:r>
              <a:rPr lang="es-PE" dirty="0" err="1"/>
              <a:t>to</a:t>
            </a:r>
            <a:r>
              <a:rPr lang="es-PE" dirty="0"/>
              <a:t> </a:t>
            </a:r>
            <a:r>
              <a:rPr lang="es-PE" dirty="0" err="1"/>
              <a:t>the</a:t>
            </a:r>
            <a:r>
              <a:rPr lang="es-PE" dirty="0"/>
              <a:t> </a:t>
            </a:r>
            <a:r>
              <a:rPr lang="es-PE" dirty="0" err="1"/>
              <a:t>coast</a:t>
            </a:r>
            <a:r>
              <a:rPr lang="es-PE" dirty="0"/>
              <a:t> </a:t>
            </a:r>
            <a:r>
              <a:rPr lang="es-PE" dirty="0" err="1"/>
              <a:t>to</a:t>
            </a:r>
            <a:r>
              <a:rPr lang="es-PE" dirty="0"/>
              <a:t> be </a:t>
            </a:r>
            <a:r>
              <a:rPr lang="es-PE" dirty="0" err="1"/>
              <a:t>processed</a:t>
            </a:r>
            <a:r>
              <a:rPr lang="es-PE" dirty="0"/>
              <a:t>. </a:t>
            </a:r>
          </a:p>
        </p:txBody>
      </p:sp>
      <p:pic>
        <p:nvPicPr>
          <p:cNvPr id="15" name="Imagen 14" descr="Mapa&#10;&#10;Descripción generada automáticamente">
            <a:extLst>
              <a:ext uri="{FF2B5EF4-FFF2-40B4-BE49-F238E27FC236}">
                <a16:creationId xmlns:a16="http://schemas.microsoft.com/office/drawing/2014/main" id="{E05621FF-5BA4-A4E6-F8DD-459BBE6E5F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893" t="3596" r="17186" b="9767"/>
          <a:stretch/>
        </p:blipFill>
        <p:spPr>
          <a:xfrm>
            <a:off x="6905110" y="849960"/>
            <a:ext cx="3543429" cy="483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64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5898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 dirty="0"/>
              <a:t>PROCCESSING – FLOWCHART</a:t>
            </a:r>
            <a:endParaRPr lang="en-US" dirty="0"/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460A0A2-F68D-396B-76BB-86FDC53484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4887811"/>
              </p:ext>
            </p:extLst>
          </p:nvPr>
        </p:nvGraphicFramePr>
        <p:xfrm>
          <a:off x="2489200" y="1285931"/>
          <a:ext cx="6718300" cy="47133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821917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86DDAD-6818-3A46-ADA6-D58DF2AAE1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2281" y="6178976"/>
            <a:ext cx="1453206" cy="540000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368706D-2208-1B47-9A98-30A9CD5C038B}"/>
              </a:ext>
            </a:extLst>
          </p:cNvPr>
          <p:cNvSpPr txBox="1">
            <a:spLocks/>
          </p:cNvSpPr>
          <p:nvPr/>
        </p:nvSpPr>
        <p:spPr>
          <a:xfrm>
            <a:off x="9075728" y="6458986"/>
            <a:ext cx="2743200" cy="168055"/>
          </a:xfrm>
          <a:prstGeom prst="rect">
            <a:avLst/>
          </a:prstGeom>
        </p:spPr>
        <p:txBody>
          <a:bodyPr lIns="0" tIns="0" rIns="0" bIns="0" anchor="t" anchorCtr="0"/>
          <a:lstStyle>
            <a:defPPr>
              <a:defRPr lang="en-US"/>
            </a:defPPr>
            <a:lvl1pPr marL="0" algn="r" defTabSz="914400" rtl="0" eaLnBrk="1" latinLnBrk="0" hangingPunct="1">
              <a:defRPr sz="1200" b="0" i="0" kern="1200">
                <a:solidFill>
                  <a:schemeClr val="tx1"/>
                </a:solidFill>
                <a:latin typeface="Gilroy" pitchFamily="2" charset="77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484739-893D-9C4E-B626-36CE517C350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Vertical Text Placeholder 5">
            <a:extLst>
              <a:ext uri="{FF2B5EF4-FFF2-40B4-BE49-F238E27FC236}">
                <a16:creationId xmlns:a16="http://schemas.microsoft.com/office/drawing/2014/main" id="{AA42DB03-3230-E444-A4FB-A43131AF2D16}"/>
              </a:ext>
            </a:extLst>
          </p:cNvPr>
          <p:cNvSpPr>
            <a:spLocks noGrp="1"/>
          </p:cNvSpPr>
          <p:nvPr>
            <p:ph type="body" orient="vert" idx="14"/>
          </p:nvPr>
        </p:nvSpPr>
        <p:spPr>
          <a:xfrm>
            <a:off x="372470" y="593643"/>
            <a:ext cx="11446330" cy="512634"/>
          </a:xfrm>
        </p:spPr>
        <p:txBody>
          <a:bodyPr/>
          <a:lstStyle/>
          <a:p>
            <a:r>
              <a:rPr lang="es-PE"/>
              <a:t>PROCCESSING – MILLS</a:t>
            </a:r>
            <a:endParaRPr lang="en-U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3EF2B6-FE4C-4EB9-BACA-7ED4305D737E}"/>
              </a:ext>
            </a:extLst>
          </p:cNvPr>
          <p:cNvSpPr txBox="1"/>
          <p:nvPr/>
        </p:nvSpPr>
        <p:spPr>
          <a:xfrm>
            <a:off x="382086" y="1694116"/>
            <a:ext cx="49570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 err="1"/>
              <a:t>Lack</a:t>
            </a:r>
            <a:r>
              <a:rPr lang="es-ES" sz="1600" dirty="0"/>
              <a:t> </a:t>
            </a:r>
            <a:r>
              <a:rPr lang="es-ES" sz="1600" dirty="0" err="1"/>
              <a:t>of</a:t>
            </a:r>
            <a:r>
              <a:rPr lang="es-ES" sz="1600" dirty="0"/>
              <a:t> </a:t>
            </a:r>
            <a:r>
              <a:rPr lang="es-ES" sz="1600" dirty="0" err="1"/>
              <a:t>work</a:t>
            </a:r>
            <a:r>
              <a:rPr lang="es-ES" sz="1600" dirty="0"/>
              <a:t> capital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/>
              <a:t>Cash </a:t>
            </a:r>
            <a:r>
              <a:rPr lang="es-ES" sz="1600" dirty="0" err="1"/>
              <a:t>payment</a:t>
            </a:r>
            <a:r>
              <a:rPr lang="es-ES" sz="1600" dirty="0"/>
              <a:t> </a:t>
            </a:r>
            <a:r>
              <a:rPr lang="es-ES" sz="1600" dirty="0" err="1"/>
              <a:t>expected</a:t>
            </a:r>
            <a:endParaRPr lang="es-E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 err="1"/>
              <a:t>Advance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</a:t>
            </a:r>
            <a:r>
              <a:rPr lang="es-ES" sz="1600" dirty="0" err="1"/>
              <a:t>farmers</a:t>
            </a:r>
            <a:r>
              <a:rPr lang="es-ES" sz="1600" dirty="0"/>
              <a:t> </a:t>
            </a:r>
            <a:r>
              <a:rPr lang="es-ES" sz="1600" dirty="0" err="1"/>
              <a:t>money</a:t>
            </a:r>
            <a:r>
              <a:rPr lang="es-ES" sz="1600" dirty="0"/>
              <a:t> </a:t>
            </a:r>
            <a:r>
              <a:rPr lang="es-ES" sz="1600" dirty="0" err="1"/>
              <a:t>or</a:t>
            </a:r>
            <a:r>
              <a:rPr lang="es-ES" sz="1600" dirty="0"/>
              <a:t> </a:t>
            </a:r>
            <a:r>
              <a:rPr lang="es-ES" sz="1600" dirty="0" err="1"/>
              <a:t>seeds</a:t>
            </a:r>
            <a:r>
              <a:rPr lang="es-ES" sz="1600" dirty="0"/>
              <a:t>.</a:t>
            </a:r>
            <a:endParaRPr lang="en-US" sz="1600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8E89FCE-F5B6-4F8E-B723-F6E0471B9D3E}"/>
              </a:ext>
            </a:extLst>
          </p:cNvPr>
          <p:cNvSpPr txBox="1"/>
          <p:nvPr/>
        </p:nvSpPr>
        <p:spPr>
          <a:xfrm>
            <a:off x="349287" y="3155360"/>
            <a:ext cx="495701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/>
              <a:t>Health </a:t>
            </a:r>
            <a:r>
              <a:rPr lang="es-ES" sz="1600" dirty="0" err="1"/>
              <a:t>Register</a:t>
            </a:r>
            <a:r>
              <a:rPr lang="es-ES" sz="1600" dirty="0"/>
              <a:t> (SENASA)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 err="1"/>
              <a:t>Operating</a:t>
            </a:r>
            <a:r>
              <a:rPr lang="es-ES" sz="1600" dirty="0"/>
              <a:t> </a:t>
            </a:r>
            <a:r>
              <a:rPr lang="es-ES" sz="1600" dirty="0" err="1"/>
              <a:t>license</a:t>
            </a:r>
            <a:endParaRPr lang="es-ES" sz="1600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i="1" dirty="0" err="1"/>
              <a:t>Few</a:t>
            </a:r>
            <a:r>
              <a:rPr lang="es-ES" sz="1600" i="1" dirty="0"/>
              <a:t> </a:t>
            </a:r>
            <a:r>
              <a:rPr lang="es-ES" sz="1600" i="1" dirty="0" err="1"/>
              <a:t>mills</a:t>
            </a:r>
            <a:r>
              <a:rPr lang="es-ES" sz="1600" i="1" dirty="0"/>
              <a:t> </a:t>
            </a:r>
            <a:r>
              <a:rPr lang="es-ES" sz="1600" i="1" dirty="0" err="1"/>
              <a:t>have</a:t>
            </a:r>
            <a:r>
              <a:rPr lang="es-ES" sz="1600" i="1" dirty="0"/>
              <a:t> HACCP, BRC </a:t>
            </a:r>
            <a:r>
              <a:rPr lang="es-ES" sz="1600" i="1" dirty="0" err="1"/>
              <a:t>or</a:t>
            </a:r>
            <a:r>
              <a:rPr lang="es-ES" sz="1600" i="1" dirty="0"/>
              <a:t> </a:t>
            </a:r>
            <a:r>
              <a:rPr lang="es-ES" sz="1600" i="1" dirty="0" err="1"/>
              <a:t>other</a:t>
            </a:r>
            <a:endParaRPr lang="en-US" sz="1600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7F766274-C88A-4595-9D50-6EABC15FCB6C}"/>
              </a:ext>
            </a:extLst>
          </p:cNvPr>
          <p:cNvSpPr txBox="1"/>
          <p:nvPr/>
        </p:nvSpPr>
        <p:spPr>
          <a:xfrm>
            <a:off x="368348" y="4724324"/>
            <a:ext cx="4693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 err="1"/>
              <a:t>Wholesalers</a:t>
            </a:r>
            <a:r>
              <a:rPr lang="es-ES" sz="1600" dirty="0"/>
              <a:t> &amp; </a:t>
            </a:r>
            <a:r>
              <a:rPr lang="es-ES" sz="1600" dirty="0" err="1"/>
              <a:t>markets</a:t>
            </a:r>
            <a:r>
              <a:rPr lang="es-ES" sz="1600" dirty="0"/>
              <a:t>, </a:t>
            </a:r>
            <a:r>
              <a:rPr lang="es-ES" sz="1600" dirty="0" err="1"/>
              <a:t>clients</a:t>
            </a:r>
            <a:r>
              <a:rPr lang="es-ES" sz="1600" dirty="0"/>
              <a:t> </a:t>
            </a:r>
            <a:r>
              <a:rPr lang="es-ES" sz="1600" dirty="0" err="1"/>
              <a:t>arrange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freight</a:t>
            </a:r>
            <a:r>
              <a:rPr lang="es-ES" sz="1600" dirty="0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s-ES" sz="1600" dirty="0" err="1"/>
              <a:t>Supermarkets</a:t>
            </a:r>
            <a:r>
              <a:rPr lang="es-ES" sz="1600" dirty="0"/>
              <a:t>, </a:t>
            </a:r>
            <a:r>
              <a:rPr lang="es-ES" sz="1600" dirty="0" err="1"/>
              <a:t>mill</a:t>
            </a:r>
            <a:r>
              <a:rPr lang="es-ES" sz="1600" dirty="0"/>
              <a:t> </a:t>
            </a:r>
            <a:r>
              <a:rPr lang="es-ES" sz="1600" dirty="0" err="1"/>
              <a:t>arrange</a:t>
            </a:r>
            <a:r>
              <a:rPr lang="es-ES" sz="1600" dirty="0"/>
              <a:t> </a:t>
            </a:r>
            <a:r>
              <a:rPr lang="es-ES" sz="1600" dirty="0" err="1"/>
              <a:t>the</a:t>
            </a:r>
            <a:r>
              <a:rPr lang="es-ES" sz="1600" dirty="0"/>
              <a:t> </a:t>
            </a:r>
            <a:r>
              <a:rPr lang="es-ES" sz="1600" dirty="0" err="1"/>
              <a:t>delivery</a:t>
            </a:r>
            <a:r>
              <a:rPr lang="es-ES" sz="1600" dirty="0"/>
              <a:t> </a:t>
            </a:r>
            <a:r>
              <a:rPr lang="es-ES" sz="1600" dirty="0" err="1"/>
              <a:t>to</a:t>
            </a:r>
            <a:r>
              <a:rPr lang="es-ES" sz="1600" dirty="0"/>
              <a:t> DC.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F0EDE37-B88E-8C9E-44F4-BDBE0E9074F1}"/>
              </a:ext>
            </a:extLst>
          </p:cNvPr>
          <p:cNvSpPr txBox="1"/>
          <p:nvPr/>
        </p:nvSpPr>
        <p:spPr>
          <a:xfrm>
            <a:off x="273038" y="1330191"/>
            <a:ext cx="4294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/>
              <a:t>Finance</a:t>
            </a:r>
            <a:r>
              <a:rPr lang="es-PE" sz="1600" b="1" dirty="0"/>
              <a:t>: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D8F52C-2D11-40BC-D977-4BBC45BBA440}"/>
              </a:ext>
            </a:extLst>
          </p:cNvPr>
          <p:cNvSpPr txBox="1"/>
          <p:nvPr/>
        </p:nvSpPr>
        <p:spPr>
          <a:xfrm>
            <a:off x="273038" y="2784843"/>
            <a:ext cx="4294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/>
              <a:t>Min </a:t>
            </a:r>
            <a:r>
              <a:rPr lang="es-PE" sz="1600" b="1" dirty="0" err="1"/>
              <a:t>Sanitary</a:t>
            </a:r>
            <a:r>
              <a:rPr lang="es-PE" sz="1600" b="1" dirty="0"/>
              <a:t> </a:t>
            </a:r>
            <a:r>
              <a:rPr lang="es-PE" sz="1600" b="1" dirty="0" err="1"/>
              <a:t>requirements</a:t>
            </a:r>
            <a:r>
              <a:rPr lang="es-PE" sz="1600" b="1" dirty="0"/>
              <a:t>: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20A7F7A-0393-C799-6E4A-A71153D18E25}"/>
              </a:ext>
            </a:extLst>
          </p:cNvPr>
          <p:cNvSpPr txBox="1"/>
          <p:nvPr/>
        </p:nvSpPr>
        <p:spPr>
          <a:xfrm>
            <a:off x="273038" y="4297243"/>
            <a:ext cx="4294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600" b="1" dirty="0" err="1"/>
              <a:t>Scope</a:t>
            </a:r>
            <a:r>
              <a:rPr lang="es-PE" sz="1600" b="1" dirty="0"/>
              <a:t> </a:t>
            </a:r>
            <a:r>
              <a:rPr lang="es-PE" sz="1600" b="1" dirty="0" err="1"/>
              <a:t>of</a:t>
            </a:r>
            <a:r>
              <a:rPr lang="es-PE" sz="1600" b="1" dirty="0"/>
              <a:t> </a:t>
            </a:r>
            <a:r>
              <a:rPr lang="es-PE" sz="1600" b="1" dirty="0" err="1"/>
              <a:t>distribution</a:t>
            </a:r>
            <a:r>
              <a:rPr lang="es-PE" sz="1600" b="1" dirty="0"/>
              <a:t>: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6FBDDA6-AFFA-7A14-6B1D-B915A6E356AA}"/>
              </a:ext>
            </a:extLst>
          </p:cNvPr>
          <p:cNvSpPr txBox="1"/>
          <p:nvPr/>
        </p:nvSpPr>
        <p:spPr>
          <a:xfrm>
            <a:off x="5576505" y="1365362"/>
            <a:ext cx="6267236" cy="375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b="1" dirty="0"/>
              <a:t>MAIN MILLS IN THE NORTH OF PERU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08D7619C-9DC5-82B7-CA54-EBEA6FCBA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2793" y="1740918"/>
            <a:ext cx="6430948" cy="34891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946A13ED-7598-22E9-91C1-8B4384558A94}"/>
              </a:ext>
            </a:extLst>
          </p:cNvPr>
          <p:cNvSpPr txBox="1"/>
          <p:nvPr/>
        </p:nvSpPr>
        <p:spPr>
          <a:xfrm>
            <a:off x="347673" y="5937298"/>
            <a:ext cx="553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PE" sz="1200" dirty="0" err="1"/>
              <a:t>Source</a:t>
            </a:r>
            <a:r>
              <a:rPr lang="es-PE" sz="1200" dirty="0"/>
              <a:t>: Meetings </a:t>
            </a:r>
            <a:r>
              <a:rPr lang="es-PE" sz="1200" dirty="0" err="1"/>
              <a:t>with</a:t>
            </a:r>
            <a:r>
              <a:rPr lang="es-PE" sz="1200" dirty="0"/>
              <a:t> </a:t>
            </a:r>
            <a:r>
              <a:rPr lang="es-PE" sz="1200" dirty="0" err="1"/>
              <a:t>Millers</a:t>
            </a:r>
            <a:r>
              <a:rPr lang="es-PE" sz="1200" dirty="0"/>
              <a:t>, </a:t>
            </a:r>
            <a:r>
              <a:rPr lang="es-PE" sz="1200" dirty="0" err="1"/>
              <a:t>Irrigation</a:t>
            </a:r>
            <a:r>
              <a:rPr lang="es-PE" sz="1200" dirty="0"/>
              <a:t> </a:t>
            </a:r>
            <a:r>
              <a:rPr lang="es-PE" sz="1200" dirty="0" err="1"/>
              <a:t>Board</a:t>
            </a:r>
            <a:r>
              <a:rPr lang="es-PE" sz="1200" dirty="0"/>
              <a:t>, </a:t>
            </a:r>
            <a:r>
              <a:rPr lang="es-PE" sz="1200" dirty="0" err="1"/>
              <a:t>Seeds</a:t>
            </a:r>
            <a:r>
              <a:rPr lang="es-PE" sz="1200" dirty="0"/>
              <a:t> </a:t>
            </a:r>
            <a:r>
              <a:rPr lang="es-PE" sz="1200" dirty="0" err="1"/>
              <a:t>Suppliers</a:t>
            </a:r>
            <a:endParaRPr lang="es-PE" sz="1200" dirty="0"/>
          </a:p>
        </p:txBody>
      </p:sp>
    </p:spTree>
    <p:extLst>
      <p:ext uri="{BB962C8B-B14F-4D97-AF65-F5344CB8AC3E}">
        <p14:creationId xmlns:p14="http://schemas.microsoft.com/office/powerpoint/2010/main" val="2076142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">
      <a:dk1>
        <a:srgbClr val="2E2C2C"/>
      </a:dk1>
      <a:lt1>
        <a:srgbClr val="FFFFFF"/>
      </a:lt1>
      <a:dk2>
        <a:srgbClr val="616261"/>
      </a:dk2>
      <a:lt2>
        <a:srgbClr val="E7E6E6"/>
      </a:lt2>
      <a:accent1>
        <a:srgbClr val="FF7000"/>
      </a:accent1>
      <a:accent2>
        <a:srgbClr val="00A865"/>
      </a:accent2>
      <a:accent3>
        <a:srgbClr val="FFC300"/>
      </a:accent3>
      <a:accent4>
        <a:srgbClr val="00B2E7"/>
      </a:accent4>
      <a:accent5>
        <a:srgbClr val="FF5BAF"/>
      </a:accent5>
      <a:accent6>
        <a:srgbClr val="8E75F8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26F55F400492468C6D8B08E3554FCE" ma:contentTypeVersion="13" ma:contentTypeDescription="Create a new document." ma:contentTypeScope="" ma:versionID="83fc858d5df3e598f3c98a121e8cf374">
  <xsd:schema xmlns:xsd="http://www.w3.org/2001/XMLSchema" xmlns:xs="http://www.w3.org/2001/XMLSchema" xmlns:p="http://schemas.microsoft.com/office/2006/metadata/properties" xmlns:ns2="2a6fdcf7-ef74-429a-82a7-cc24d3eff538" xmlns:ns3="fd332405-2f4f-458e-98dd-bc1d77c56f0f" targetNamespace="http://schemas.microsoft.com/office/2006/metadata/properties" ma:root="true" ma:fieldsID="4fcb4c5597f48ea47126ddd544fd0c36" ns2:_="" ns3:_="">
    <xsd:import namespace="2a6fdcf7-ef74-429a-82a7-cc24d3eff538"/>
    <xsd:import namespace="fd332405-2f4f-458e-98dd-bc1d77c56f0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6fdcf7-ef74-429a-82a7-cc24d3eff5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332405-2f4f-458e-98dd-bc1d77c56f0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F0B1365-D5B2-4ED9-90D9-BA3A2627701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37D918-E4D2-4A35-B4FF-1C2B3ADDD3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6fdcf7-ef74-429a-82a7-cc24d3eff538"/>
    <ds:schemaRef ds:uri="fd332405-2f4f-458e-98dd-bc1d77c56f0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C6C3DD0-4E3F-4140-805B-2F03EC317867}">
  <ds:schemaRefs>
    <ds:schemaRef ds:uri="fd332405-2f4f-458e-98dd-bc1d77c56f0f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2a6fdcf7-ef74-429a-82a7-cc24d3eff538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13143</TotalTime>
  <Words>2268</Words>
  <Application>Microsoft Office PowerPoint</Application>
  <PresentationFormat>Panorámica</PresentationFormat>
  <Paragraphs>409</Paragraphs>
  <Slides>34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2" baseType="lpstr">
      <vt:lpstr>Gilroy</vt:lpstr>
      <vt:lpstr>Gilroy Italic</vt:lpstr>
      <vt:lpstr>Gilroy SemiBold</vt:lpstr>
      <vt:lpstr>Arial</vt:lpstr>
      <vt:lpstr>Calibri</vt:lpstr>
      <vt:lpstr>Symbol</vt:lpstr>
      <vt:lpstr>Wingdings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Companies Acquisition</vt:lpstr>
      <vt:lpstr>Presentación de PowerPoint</vt:lpstr>
      <vt:lpstr>Induamerica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Costeño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Olam Agri PowerPoint Presentation</dc:title>
  <dc:subject/>
  <dc:creator>Nicolas Campos</dc:creator>
  <cp:keywords/>
  <dc:description/>
  <cp:lastModifiedBy>Marjorie Nakama</cp:lastModifiedBy>
  <cp:revision>31</cp:revision>
  <dcterms:created xsi:type="dcterms:W3CDTF">2021-11-09T01:48:04Z</dcterms:created>
  <dcterms:modified xsi:type="dcterms:W3CDTF">2025-05-28T04:38:48Z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0x010100AF26F55F400492468C6D8B08E3554FCE</vt:lpwstr>
  </property>
</Properties>
</file>